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60" r:id="rId1"/>
  </p:sldMasterIdLst>
  <p:notesMasterIdLst>
    <p:notesMasterId r:id="rId47"/>
  </p:notesMasterIdLst>
  <p:sldIdLst>
    <p:sldId id="256" r:id="rId2"/>
    <p:sldId id="257" r:id="rId3"/>
    <p:sldId id="258" r:id="rId4"/>
    <p:sldId id="259" r:id="rId5"/>
    <p:sldId id="300" r:id="rId6"/>
    <p:sldId id="302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</p:sldIdLst>
  <p:sldSz cx="12192000" cy="6858000"/>
  <p:notesSz cx="6858000" cy="90678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296">
          <p15:clr>
            <a:srgbClr val="A4A3A4"/>
          </p15:clr>
        </p15:guide>
        <p15:guide id="2" pos="768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50" roundtripDataSignature="AMtx7miavGH6JpwOLKisv4g69H8BDplY5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75A6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1BE5D1A-991D-441D-8C33-6363E562F7A7}">
  <a:tblStyle styleId="{21BE5D1A-991D-441D-8C33-6363E562F7A7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0" d="100"/>
          <a:sy n="60" d="100"/>
        </p:scale>
        <p:origin x="78" y="1056"/>
      </p:cViewPr>
      <p:guideLst>
        <p:guide orient="horz" pos="1296"/>
        <p:guide pos="76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customschemas.google.com/relationships/presentationmetadata" Target="meta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8" Type="http://schemas.openxmlformats.org/officeDocument/2006/relationships/slide" Target="slides/slide7.xml"/><Relationship Id="rId5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4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4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406400" y="679450"/>
            <a:ext cx="6045200" cy="34004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06888"/>
            <a:ext cx="5486400" cy="4081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12188"/>
            <a:ext cx="2971800" cy="454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12188"/>
            <a:ext cx="2971800" cy="454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79450"/>
            <a:ext cx="6045200" cy="34004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306888"/>
            <a:ext cx="5486400" cy="4081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4/15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rPr lang="en-US"/>
              <a:t>p.17 </a:t>
            </a:r>
            <a:r>
              <a:rPr lang="en-US">
                <a:latin typeface="Microsoft JhengHei"/>
                <a:ea typeface="Microsoft JhengHei"/>
                <a:cs typeface="Microsoft JhengHei"/>
                <a:sym typeface="Microsoft JhengHei"/>
              </a:rPr>
              <a:t>改矩陣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rPr lang="en-US"/>
              <a:t>p.19 cos</a:t>
            </a:r>
            <a:r>
              <a:rPr lang="en-US">
                <a:latin typeface="Microsoft JhengHei"/>
                <a:ea typeface="Microsoft JhengHei"/>
                <a:cs typeface="Microsoft JhengHei"/>
                <a:sym typeface="Microsoft JhengHei"/>
              </a:rPr>
              <a:t>打錯字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rPr lang="en-US"/>
              <a:t>p.48 histNum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12188"/>
            <a:ext cx="2971800" cy="454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0:notes"/>
          <p:cNvSpPr txBox="1">
            <a:spLocks noGrp="1"/>
          </p:cNvSpPr>
          <p:nvPr>
            <p:ph type="body" idx="1"/>
          </p:nvPr>
        </p:nvSpPr>
        <p:spPr>
          <a:xfrm>
            <a:off x="685800" y="4306888"/>
            <a:ext cx="5486400" cy="4081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7" name="Google Shape;18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79450"/>
            <a:ext cx="6045200" cy="34004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1:notes"/>
          <p:cNvSpPr txBox="1">
            <a:spLocks noGrp="1"/>
          </p:cNvSpPr>
          <p:nvPr>
            <p:ph type="body" idx="1"/>
          </p:nvPr>
        </p:nvSpPr>
        <p:spPr>
          <a:xfrm>
            <a:off x="685800" y="4306888"/>
            <a:ext cx="5486400" cy="4081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7" name="Google Shape;197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79450"/>
            <a:ext cx="6045200" cy="34004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2:notes"/>
          <p:cNvSpPr txBox="1">
            <a:spLocks noGrp="1"/>
          </p:cNvSpPr>
          <p:nvPr>
            <p:ph type="body" idx="1"/>
          </p:nvPr>
        </p:nvSpPr>
        <p:spPr>
          <a:xfrm>
            <a:off x="685800" y="4306888"/>
            <a:ext cx="5486400" cy="4081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3" name="Google Shape;213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79450"/>
            <a:ext cx="6045200" cy="34004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3:notes"/>
          <p:cNvSpPr txBox="1">
            <a:spLocks noGrp="1"/>
          </p:cNvSpPr>
          <p:nvPr>
            <p:ph type="body" idx="1"/>
          </p:nvPr>
        </p:nvSpPr>
        <p:spPr>
          <a:xfrm>
            <a:off x="685800" y="4306888"/>
            <a:ext cx="5486400" cy="4081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9" name="Google Shape;219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79450"/>
            <a:ext cx="6045200" cy="34004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4:notes"/>
          <p:cNvSpPr txBox="1">
            <a:spLocks noGrp="1"/>
          </p:cNvSpPr>
          <p:nvPr>
            <p:ph type="body" idx="1"/>
          </p:nvPr>
        </p:nvSpPr>
        <p:spPr>
          <a:xfrm>
            <a:off x="685800" y="4306888"/>
            <a:ext cx="5486400" cy="4081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4" name="Google Shape;234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79450"/>
            <a:ext cx="6045200" cy="34004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79450"/>
            <a:ext cx="6045200" cy="34004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42" name="Google Shape;242;p15:notes"/>
          <p:cNvSpPr txBox="1">
            <a:spLocks noGrp="1"/>
          </p:cNvSpPr>
          <p:nvPr>
            <p:ph type="body" idx="1"/>
          </p:nvPr>
        </p:nvSpPr>
        <p:spPr>
          <a:xfrm>
            <a:off x="685800" y="4306888"/>
            <a:ext cx="5486400" cy="4081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  <p:sp>
        <p:nvSpPr>
          <p:cNvPr id="243" name="Google Shape;243;p15:notes"/>
          <p:cNvSpPr txBox="1">
            <a:spLocks noGrp="1"/>
          </p:cNvSpPr>
          <p:nvPr>
            <p:ph type="sldNum" idx="12"/>
          </p:nvPr>
        </p:nvSpPr>
        <p:spPr>
          <a:xfrm>
            <a:off x="3884613" y="8612188"/>
            <a:ext cx="2971800" cy="454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79450"/>
            <a:ext cx="6045200" cy="34004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50" name="Google Shape;250;p16:notes"/>
          <p:cNvSpPr txBox="1">
            <a:spLocks noGrp="1"/>
          </p:cNvSpPr>
          <p:nvPr>
            <p:ph type="body" idx="1"/>
          </p:nvPr>
        </p:nvSpPr>
        <p:spPr>
          <a:xfrm>
            <a:off x="685800" y="4306888"/>
            <a:ext cx="5486400" cy="4081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  <p:sp>
        <p:nvSpPr>
          <p:cNvPr id="251" name="Google Shape;251;p16:notes"/>
          <p:cNvSpPr txBox="1">
            <a:spLocks noGrp="1"/>
          </p:cNvSpPr>
          <p:nvPr>
            <p:ph type="sldNum" idx="12"/>
          </p:nvPr>
        </p:nvSpPr>
        <p:spPr>
          <a:xfrm>
            <a:off x="3884613" y="8612188"/>
            <a:ext cx="2971800" cy="454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7:notes"/>
          <p:cNvSpPr txBox="1">
            <a:spLocks noGrp="1"/>
          </p:cNvSpPr>
          <p:nvPr>
            <p:ph type="body" idx="1"/>
          </p:nvPr>
        </p:nvSpPr>
        <p:spPr>
          <a:xfrm>
            <a:off x="685800" y="4306888"/>
            <a:ext cx="5486400" cy="4081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58" name="Google Shape;258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79450"/>
            <a:ext cx="6045200" cy="34004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18:notes"/>
          <p:cNvSpPr txBox="1">
            <a:spLocks noGrp="1"/>
          </p:cNvSpPr>
          <p:nvPr>
            <p:ph type="body" idx="1"/>
          </p:nvPr>
        </p:nvSpPr>
        <p:spPr>
          <a:xfrm>
            <a:off x="685800" y="4306888"/>
            <a:ext cx="5486400" cy="40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8" name="Google Shape;26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79450"/>
            <a:ext cx="6045200" cy="34004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9:notes"/>
          <p:cNvSpPr txBox="1">
            <a:spLocks noGrp="1"/>
          </p:cNvSpPr>
          <p:nvPr>
            <p:ph type="body" idx="1"/>
          </p:nvPr>
        </p:nvSpPr>
        <p:spPr>
          <a:xfrm>
            <a:off x="685800" y="4306888"/>
            <a:ext cx="5486400" cy="40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9" name="Google Shape;279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79450"/>
            <a:ext cx="6045200" cy="34004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:notes"/>
          <p:cNvSpPr txBox="1">
            <a:spLocks noGrp="1"/>
          </p:cNvSpPr>
          <p:nvPr>
            <p:ph type="body" idx="1"/>
          </p:nvPr>
        </p:nvSpPr>
        <p:spPr>
          <a:xfrm>
            <a:off x="685800" y="4306888"/>
            <a:ext cx="5486400" cy="4081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7" name="Google Shape;9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79450"/>
            <a:ext cx="6045200" cy="34004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0:notes"/>
          <p:cNvSpPr txBox="1">
            <a:spLocks noGrp="1"/>
          </p:cNvSpPr>
          <p:nvPr>
            <p:ph type="body" idx="1"/>
          </p:nvPr>
        </p:nvSpPr>
        <p:spPr>
          <a:xfrm>
            <a:off x="685800" y="4306888"/>
            <a:ext cx="5486400" cy="40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89" name="Google Shape;289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79450"/>
            <a:ext cx="6045200" cy="34004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21:notes"/>
          <p:cNvSpPr txBox="1">
            <a:spLocks noGrp="1"/>
          </p:cNvSpPr>
          <p:nvPr>
            <p:ph type="body" idx="1"/>
          </p:nvPr>
        </p:nvSpPr>
        <p:spPr>
          <a:xfrm>
            <a:off x="685800" y="4306888"/>
            <a:ext cx="5486400" cy="4081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0" name="Google Shape;300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79450"/>
            <a:ext cx="6045200" cy="34004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22:notes"/>
          <p:cNvSpPr txBox="1">
            <a:spLocks noGrp="1"/>
          </p:cNvSpPr>
          <p:nvPr>
            <p:ph type="body" idx="1"/>
          </p:nvPr>
        </p:nvSpPr>
        <p:spPr>
          <a:xfrm>
            <a:off x="685800" y="4306888"/>
            <a:ext cx="5486400" cy="4081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10" name="Google Shape;310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79450"/>
            <a:ext cx="6045200" cy="34004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23:notes"/>
          <p:cNvSpPr txBox="1">
            <a:spLocks noGrp="1"/>
          </p:cNvSpPr>
          <p:nvPr>
            <p:ph type="body" idx="1"/>
          </p:nvPr>
        </p:nvSpPr>
        <p:spPr>
          <a:xfrm>
            <a:off x="685800" y="4306888"/>
            <a:ext cx="5486400" cy="4081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20" name="Google Shape;320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79450"/>
            <a:ext cx="6045200" cy="34004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24:notes"/>
          <p:cNvSpPr txBox="1">
            <a:spLocks noGrp="1"/>
          </p:cNvSpPr>
          <p:nvPr>
            <p:ph type="body" idx="1"/>
          </p:nvPr>
        </p:nvSpPr>
        <p:spPr>
          <a:xfrm>
            <a:off x="685800" y="4306888"/>
            <a:ext cx="5486400" cy="4081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32" name="Google Shape;33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79450"/>
            <a:ext cx="6045200" cy="34004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5:notes"/>
          <p:cNvSpPr txBox="1">
            <a:spLocks noGrp="1"/>
          </p:cNvSpPr>
          <p:nvPr>
            <p:ph type="body" idx="1"/>
          </p:nvPr>
        </p:nvSpPr>
        <p:spPr>
          <a:xfrm>
            <a:off x="685800" y="4306888"/>
            <a:ext cx="5486400" cy="4081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6" name="Google Shape;346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79450"/>
            <a:ext cx="6045200" cy="34004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26:notes"/>
          <p:cNvSpPr txBox="1">
            <a:spLocks noGrp="1"/>
          </p:cNvSpPr>
          <p:nvPr>
            <p:ph type="body" idx="1"/>
          </p:nvPr>
        </p:nvSpPr>
        <p:spPr>
          <a:xfrm>
            <a:off x="685800" y="4306888"/>
            <a:ext cx="5486400" cy="4081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56" name="Google Shape;356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79450"/>
            <a:ext cx="6045200" cy="34004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27:notes"/>
          <p:cNvSpPr txBox="1">
            <a:spLocks noGrp="1"/>
          </p:cNvSpPr>
          <p:nvPr>
            <p:ph type="body" idx="1"/>
          </p:nvPr>
        </p:nvSpPr>
        <p:spPr>
          <a:xfrm>
            <a:off x="685800" y="4306888"/>
            <a:ext cx="5486400" cy="4081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67" name="Google Shape;367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79450"/>
            <a:ext cx="6045200" cy="34004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28:notes"/>
          <p:cNvSpPr txBox="1">
            <a:spLocks noGrp="1"/>
          </p:cNvSpPr>
          <p:nvPr>
            <p:ph type="body" idx="1"/>
          </p:nvPr>
        </p:nvSpPr>
        <p:spPr>
          <a:xfrm>
            <a:off x="685800" y="4306888"/>
            <a:ext cx="5486400" cy="4081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78" name="Google Shape;378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79450"/>
            <a:ext cx="6045200" cy="34004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29:notes"/>
          <p:cNvSpPr txBox="1">
            <a:spLocks noGrp="1"/>
          </p:cNvSpPr>
          <p:nvPr>
            <p:ph type="body" idx="1"/>
          </p:nvPr>
        </p:nvSpPr>
        <p:spPr>
          <a:xfrm>
            <a:off x="685800" y="4306888"/>
            <a:ext cx="5486400" cy="4081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87" name="Google Shape;387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79450"/>
            <a:ext cx="6045200" cy="34004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3:notes"/>
          <p:cNvSpPr txBox="1">
            <a:spLocks noGrp="1"/>
          </p:cNvSpPr>
          <p:nvPr>
            <p:ph type="body" idx="1"/>
          </p:nvPr>
        </p:nvSpPr>
        <p:spPr>
          <a:xfrm>
            <a:off x="685800" y="4306888"/>
            <a:ext cx="5486400" cy="4081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5" name="Google Shape;10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79450"/>
            <a:ext cx="6045200" cy="34004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0:notes"/>
          <p:cNvSpPr txBox="1">
            <a:spLocks noGrp="1"/>
          </p:cNvSpPr>
          <p:nvPr>
            <p:ph type="body" idx="1"/>
          </p:nvPr>
        </p:nvSpPr>
        <p:spPr>
          <a:xfrm>
            <a:off x="685800" y="4306888"/>
            <a:ext cx="5486400" cy="4081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00" name="Google Shape;400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79450"/>
            <a:ext cx="6045200" cy="34004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31:notes"/>
          <p:cNvSpPr txBox="1">
            <a:spLocks noGrp="1"/>
          </p:cNvSpPr>
          <p:nvPr>
            <p:ph type="body" idx="1"/>
          </p:nvPr>
        </p:nvSpPr>
        <p:spPr>
          <a:xfrm>
            <a:off x="685800" y="4306888"/>
            <a:ext cx="5486400" cy="4081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10" name="Google Shape;41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79450"/>
            <a:ext cx="6045200" cy="34004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32:notes"/>
          <p:cNvSpPr txBox="1">
            <a:spLocks noGrp="1"/>
          </p:cNvSpPr>
          <p:nvPr>
            <p:ph type="body" idx="1"/>
          </p:nvPr>
        </p:nvSpPr>
        <p:spPr>
          <a:xfrm>
            <a:off x="685800" y="4306888"/>
            <a:ext cx="5486400" cy="4081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19" name="Google Shape;419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79450"/>
            <a:ext cx="6045200" cy="34004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33:notes"/>
          <p:cNvSpPr txBox="1">
            <a:spLocks noGrp="1"/>
          </p:cNvSpPr>
          <p:nvPr>
            <p:ph type="body" idx="1"/>
          </p:nvPr>
        </p:nvSpPr>
        <p:spPr>
          <a:xfrm>
            <a:off x="685800" y="4306888"/>
            <a:ext cx="5486400" cy="4081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27" name="Google Shape;427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79450"/>
            <a:ext cx="6045200" cy="34004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34:notes"/>
          <p:cNvSpPr txBox="1">
            <a:spLocks noGrp="1"/>
          </p:cNvSpPr>
          <p:nvPr>
            <p:ph type="body" idx="1"/>
          </p:nvPr>
        </p:nvSpPr>
        <p:spPr>
          <a:xfrm>
            <a:off x="685800" y="4306888"/>
            <a:ext cx="5486400" cy="4081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35" name="Google Shape;435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79450"/>
            <a:ext cx="6045200" cy="34004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35:notes"/>
          <p:cNvSpPr txBox="1">
            <a:spLocks noGrp="1"/>
          </p:cNvSpPr>
          <p:nvPr>
            <p:ph type="body" idx="1"/>
          </p:nvPr>
        </p:nvSpPr>
        <p:spPr>
          <a:xfrm>
            <a:off x="685800" y="4306888"/>
            <a:ext cx="5486400" cy="4081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43" name="Google Shape;443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79450"/>
            <a:ext cx="6045200" cy="34004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36:notes"/>
          <p:cNvSpPr txBox="1">
            <a:spLocks noGrp="1"/>
          </p:cNvSpPr>
          <p:nvPr>
            <p:ph type="body" idx="1"/>
          </p:nvPr>
        </p:nvSpPr>
        <p:spPr>
          <a:xfrm>
            <a:off x="685800" y="4306888"/>
            <a:ext cx="5486400" cy="4081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54" name="Google Shape;454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79450"/>
            <a:ext cx="6045200" cy="34004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61:notes"/>
          <p:cNvSpPr txBox="1">
            <a:spLocks noGrp="1"/>
          </p:cNvSpPr>
          <p:nvPr>
            <p:ph type="body" idx="1"/>
          </p:nvPr>
        </p:nvSpPr>
        <p:spPr>
          <a:xfrm>
            <a:off x="685800" y="4306888"/>
            <a:ext cx="5486400" cy="408146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" name="Google Shape;462;p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79450"/>
            <a:ext cx="6045200" cy="34004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37:notes"/>
          <p:cNvSpPr txBox="1">
            <a:spLocks noGrp="1"/>
          </p:cNvSpPr>
          <p:nvPr>
            <p:ph type="body" idx="1"/>
          </p:nvPr>
        </p:nvSpPr>
        <p:spPr>
          <a:xfrm>
            <a:off x="685800" y="4306888"/>
            <a:ext cx="5486400" cy="4081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69" name="Google Shape;469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79450"/>
            <a:ext cx="6045200" cy="34004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38:notes"/>
          <p:cNvSpPr txBox="1">
            <a:spLocks noGrp="1"/>
          </p:cNvSpPr>
          <p:nvPr>
            <p:ph type="body" idx="1"/>
          </p:nvPr>
        </p:nvSpPr>
        <p:spPr>
          <a:xfrm>
            <a:off x="685800" y="4306888"/>
            <a:ext cx="5486400" cy="4081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84" name="Google Shape;484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79450"/>
            <a:ext cx="6045200" cy="34004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4:notes"/>
          <p:cNvSpPr txBox="1">
            <a:spLocks noGrp="1"/>
          </p:cNvSpPr>
          <p:nvPr>
            <p:ph type="body" idx="1"/>
          </p:nvPr>
        </p:nvSpPr>
        <p:spPr>
          <a:xfrm>
            <a:off x="685800" y="4306888"/>
            <a:ext cx="5486400" cy="4081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5" name="Google Shape;11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79450"/>
            <a:ext cx="6045200" cy="34004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39:notes"/>
          <p:cNvSpPr txBox="1">
            <a:spLocks noGrp="1"/>
          </p:cNvSpPr>
          <p:nvPr>
            <p:ph type="body" idx="1"/>
          </p:nvPr>
        </p:nvSpPr>
        <p:spPr>
          <a:xfrm>
            <a:off x="685800" y="4306888"/>
            <a:ext cx="5486400" cy="4081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93" name="Google Shape;493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79450"/>
            <a:ext cx="6045200" cy="34004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40:notes"/>
          <p:cNvSpPr txBox="1">
            <a:spLocks noGrp="1"/>
          </p:cNvSpPr>
          <p:nvPr>
            <p:ph type="body" idx="1"/>
          </p:nvPr>
        </p:nvSpPr>
        <p:spPr>
          <a:xfrm>
            <a:off x="685800" y="4306888"/>
            <a:ext cx="5486400" cy="4081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10" name="Google Shape;510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79450"/>
            <a:ext cx="6045200" cy="34004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41:notes"/>
          <p:cNvSpPr txBox="1">
            <a:spLocks noGrp="1"/>
          </p:cNvSpPr>
          <p:nvPr>
            <p:ph type="body" idx="1"/>
          </p:nvPr>
        </p:nvSpPr>
        <p:spPr>
          <a:xfrm>
            <a:off x="685800" y="4306888"/>
            <a:ext cx="5486400" cy="4081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22" name="Google Shape;522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79450"/>
            <a:ext cx="6045200" cy="34004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42:notes"/>
          <p:cNvSpPr txBox="1">
            <a:spLocks noGrp="1"/>
          </p:cNvSpPr>
          <p:nvPr>
            <p:ph type="body" idx="1"/>
          </p:nvPr>
        </p:nvSpPr>
        <p:spPr>
          <a:xfrm>
            <a:off x="685800" y="4306888"/>
            <a:ext cx="5486400" cy="4081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32" name="Google Shape;532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79450"/>
            <a:ext cx="6045200" cy="34004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5:notes"/>
          <p:cNvSpPr txBox="1">
            <a:spLocks noGrp="1"/>
          </p:cNvSpPr>
          <p:nvPr>
            <p:ph type="body" idx="1"/>
          </p:nvPr>
        </p:nvSpPr>
        <p:spPr>
          <a:xfrm>
            <a:off x="685800" y="4306888"/>
            <a:ext cx="5486400" cy="4081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79450"/>
            <a:ext cx="6045200" cy="34004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6:notes"/>
          <p:cNvSpPr txBox="1">
            <a:spLocks noGrp="1"/>
          </p:cNvSpPr>
          <p:nvPr>
            <p:ph type="body" idx="1"/>
          </p:nvPr>
        </p:nvSpPr>
        <p:spPr>
          <a:xfrm>
            <a:off x="685800" y="4306888"/>
            <a:ext cx="5486400" cy="4081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3" name="Google Shape;13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79450"/>
            <a:ext cx="6045200" cy="34004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7:notes"/>
          <p:cNvSpPr txBox="1">
            <a:spLocks noGrp="1"/>
          </p:cNvSpPr>
          <p:nvPr>
            <p:ph type="body" idx="1"/>
          </p:nvPr>
        </p:nvSpPr>
        <p:spPr>
          <a:xfrm>
            <a:off x="685800" y="4306888"/>
            <a:ext cx="5486400" cy="4081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2" name="Google Shape;15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79450"/>
            <a:ext cx="6045200" cy="34004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8:notes"/>
          <p:cNvSpPr txBox="1">
            <a:spLocks noGrp="1"/>
          </p:cNvSpPr>
          <p:nvPr>
            <p:ph type="body" idx="1"/>
          </p:nvPr>
        </p:nvSpPr>
        <p:spPr>
          <a:xfrm>
            <a:off x="685800" y="4306888"/>
            <a:ext cx="5486400" cy="4081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0" name="Google Shape;17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79450"/>
            <a:ext cx="6045200" cy="34004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9:notes"/>
          <p:cNvSpPr txBox="1">
            <a:spLocks noGrp="1"/>
          </p:cNvSpPr>
          <p:nvPr>
            <p:ph type="body" idx="1"/>
          </p:nvPr>
        </p:nvSpPr>
        <p:spPr>
          <a:xfrm>
            <a:off x="685800" y="4306888"/>
            <a:ext cx="5486400" cy="4081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0" name="Google Shape;18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79450"/>
            <a:ext cx="6045200" cy="34004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+mj-ea"/>
                <a:ea typeface="+mj-ea"/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+mj-ea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00" b="100000" l="1127" r="9746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4740" y="204589"/>
            <a:ext cx="1308170" cy="736998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23" y="23813"/>
            <a:ext cx="1867817" cy="1098550"/>
          </a:xfrm>
          <a:prstGeom prst="rect">
            <a:avLst/>
          </a:prstGeom>
        </p:spPr>
      </p:pic>
      <p:sp>
        <p:nvSpPr>
          <p:cNvPr id="9" name="文字方塊 8"/>
          <p:cNvSpPr txBox="1"/>
          <p:nvPr/>
        </p:nvSpPr>
        <p:spPr>
          <a:xfrm>
            <a:off x="3147330" y="342255"/>
            <a:ext cx="56609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E</a:t>
            </a:r>
            <a:r>
              <a:rPr lang="en-US" altLang="zh-TW" sz="24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mbedded</a:t>
            </a:r>
            <a:r>
              <a:rPr lang="en-US" altLang="zh-TW" sz="2400" baseline="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2400" b="1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V</a:t>
            </a:r>
            <a:r>
              <a:rPr lang="en-US" altLang="zh-TW" sz="24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ision </a:t>
            </a:r>
            <a:r>
              <a:rPr lang="en-US" altLang="zh-TW" sz="2400" b="1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</a:t>
            </a:r>
            <a:r>
              <a:rPr lang="en-US" altLang="zh-TW" sz="24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ntelligent</a:t>
            </a:r>
            <a:r>
              <a:rPr lang="en-US" altLang="zh-TW" sz="2400" baseline="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2400" b="1" baseline="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L</a:t>
            </a:r>
            <a:r>
              <a:rPr lang="en-US" altLang="zh-TW" sz="24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aboratory</a:t>
            </a:r>
          </a:p>
        </p:txBody>
      </p:sp>
    </p:spTree>
    <p:extLst>
      <p:ext uri="{BB962C8B-B14F-4D97-AF65-F5344CB8AC3E}">
        <p14:creationId xmlns:p14="http://schemas.microsoft.com/office/powerpoint/2010/main" val="9829803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7035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45415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j-lt"/>
                <a:ea typeface="+mj-ea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+mn-lt"/>
                <a:ea typeface="+mj-ea"/>
              </a:defRPr>
            </a:lvl1pPr>
            <a:lvl2pPr>
              <a:defRPr>
                <a:latin typeface="+mn-lt"/>
                <a:ea typeface="+mj-ea"/>
              </a:defRPr>
            </a:lvl2pPr>
            <a:lvl3pPr>
              <a:defRPr>
                <a:latin typeface="+mn-lt"/>
                <a:ea typeface="+mj-ea"/>
              </a:defRPr>
            </a:lvl3pPr>
            <a:lvl4pPr>
              <a:defRPr>
                <a:latin typeface="+mn-lt"/>
                <a:ea typeface="+mj-ea"/>
              </a:defRPr>
            </a:lvl4pPr>
            <a:lvl5pPr>
              <a:defRPr>
                <a:latin typeface="+mn-lt"/>
                <a:ea typeface="+mj-ea"/>
              </a:defRPr>
            </a:lvl5pPr>
          </a:lstStyle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j-ea"/>
                <a:ea typeface="+mj-ea"/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00" b="100000" l="1127" r="9746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08170" cy="736998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8248" y="-6370"/>
            <a:ext cx="1563752" cy="919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15027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latin typeface="+mn-lt"/>
                <a:ea typeface="+mn-ea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dirty="0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2762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n-lt"/>
                <a:ea typeface="+mj-ea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latin typeface="+mn-lt"/>
                <a:ea typeface="+mj-ea"/>
              </a:defRPr>
            </a:lvl1pPr>
            <a:lvl2pPr>
              <a:defRPr>
                <a:latin typeface="+mn-lt"/>
                <a:ea typeface="+mj-ea"/>
              </a:defRPr>
            </a:lvl2pPr>
            <a:lvl3pPr>
              <a:defRPr>
                <a:latin typeface="+mn-lt"/>
                <a:ea typeface="+mj-ea"/>
              </a:defRPr>
            </a:lvl3pPr>
            <a:lvl4pPr>
              <a:defRPr>
                <a:latin typeface="+mn-lt"/>
                <a:ea typeface="+mj-ea"/>
              </a:defRPr>
            </a:lvl4pPr>
            <a:lvl5pPr>
              <a:defRPr>
                <a:latin typeface="+mn-lt"/>
                <a:ea typeface="+mj-ea"/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latin typeface="+mn-lt"/>
                <a:ea typeface="+mj-ea"/>
              </a:defRPr>
            </a:lvl1pPr>
            <a:lvl2pPr>
              <a:defRPr>
                <a:latin typeface="+mn-lt"/>
                <a:ea typeface="+mj-ea"/>
              </a:defRPr>
            </a:lvl2pPr>
            <a:lvl3pPr>
              <a:defRPr>
                <a:latin typeface="+mn-lt"/>
                <a:ea typeface="+mj-ea"/>
              </a:defRPr>
            </a:lvl3pPr>
            <a:lvl4pPr>
              <a:defRPr>
                <a:latin typeface="+mn-lt"/>
                <a:ea typeface="+mj-ea"/>
              </a:defRPr>
            </a:lvl4pPr>
            <a:lvl5pPr>
              <a:defRPr>
                <a:latin typeface="+mn-lt"/>
                <a:ea typeface="+mj-ea"/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  <a:ea typeface="+mj-ea"/>
              </a:defRPr>
            </a:lvl1pPr>
          </a:lstStyle>
          <a:p>
            <a:endParaRPr 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  <a:ea typeface="+mj-ea"/>
              </a:defRPr>
            </a:lvl1pPr>
          </a:lstStyle>
          <a:p>
            <a:endParaRPr 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  <a:ea typeface="+mj-ea"/>
              </a:defRPr>
            </a:lvl1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00" b="100000" l="1127" r="9746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08170" cy="736998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8248" y="-6370"/>
            <a:ext cx="1563752" cy="919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052760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latin typeface="+mn-lt"/>
                <a:ea typeface="+mn-ea"/>
              </a:defRPr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latin typeface="+mn-lt"/>
                <a:ea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>
                <a:latin typeface="+mn-lt"/>
                <a:ea typeface="+mn-ea"/>
              </a:defRPr>
            </a:lvl1pPr>
            <a:lvl2pPr>
              <a:defRPr>
                <a:latin typeface="+mn-lt"/>
                <a:ea typeface="+mn-ea"/>
              </a:defRPr>
            </a:lvl2pPr>
            <a:lvl3pPr>
              <a:defRPr>
                <a:latin typeface="+mn-lt"/>
                <a:ea typeface="+mn-ea"/>
              </a:defRPr>
            </a:lvl3pPr>
            <a:lvl4pPr>
              <a:defRPr>
                <a:latin typeface="+mn-lt"/>
                <a:ea typeface="+mn-ea"/>
              </a:defRPr>
            </a:lvl4pPr>
            <a:lvl5pPr>
              <a:defRPr>
                <a:latin typeface="+mn-lt"/>
                <a:ea typeface="+mn-ea"/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latin typeface="+mn-lt"/>
                <a:ea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>
                <a:latin typeface="+mn-lt"/>
                <a:ea typeface="+mn-ea"/>
              </a:defRPr>
            </a:lvl1pPr>
            <a:lvl2pPr>
              <a:defRPr>
                <a:latin typeface="+mn-lt"/>
                <a:ea typeface="+mn-ea"/>
              </a:defRPr>
            </a:lvl2pPr>
            <a:lvl3pPr>
              <a:defRPr>
                <a:latin typeface="+mn-lt"/>
                <a:ea typeface="+mn-ea"/>
              </a:defRPr>
            </a:lvl3pPr>
            <a:lvl4pPr>
              <a:defRPr>
                <a:latin typeface="+mn-lt"/>
                <a:ea typeface="+mn-ea"/>
              </a:defRPr>
            </a:lvl4pPr>
            <a:lvl5pPr>
              <a:defRPr>
                <a:latin typeface="+mn-lt"/>
                <a:ea typeface="+mn-ea"/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  <a:ea typeface="+mn-ea"/>
              </a:defRPr>
            </a:lvl1pPr>
          </a:lstStyle>
          <a:p>
            <a:endParaRPr 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  <a:ea typeface="+mn-ea"/>
              </a:defRPr>
            </a:lvl1pPr>
          </a:lstStyle>
          <a:p>
            <a:endParaRPr 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  <a:ea typeface="+mn-ea"/>
              </a:defRPr>
            </a:lvl1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119369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4402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40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473051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266292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l="-30000" r="-6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</a:lstStyle>
          <a:p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</a:lstStyle>
          <a:p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3261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標楷體" panose="03000509000000000000" pitchFamily="65" charset="-120"/>
          <a:ea typeface="標楷體" panose="03000509000000000000" pitchFamily="65" charset="-12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標楷體" panose="03000509000000000000" pitchFamily="65" charset="-120"/>
          <a:ea typeface="標楷體" panose="03000509000000000000" pitchFamily="65" charset="-12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標楷體" panose="03000509000000000000" pitchFamily="65" charset="-120"/>
          <a:ea typeface="標楷體" panose="03000509000000000000" pitchFamily="65" charset="-12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標楷體" panose="03000509000000000000" pitchFamily="65" charset="-120"/>
          <a:ea typeface="標楷體" panose="03000509000000000000" pitchFamily="65" charset="-12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標楷體" panose="03000509000000000000" pitchFamily="65" charset="-120"/>
          <a:ea typeface="標楷體" panose="03000509000000000000" pitchFamily="65" charset="-12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標楷體" panose="03000509000000000000" pitchFamily="65" charset="-120"/>
          <a:ea typeface="標楷體" panose="03000509000000000000" pitchFamily="65" charset="-12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etsonhacks.com/nvidia-jetson-tx2-j21-header-pinout/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forums.developer.nvidia.com/uploads/short-url/QhIPn8rdiD1Cp4w7ueh28eQpHR.pdf" TargetMode="Externa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://blog.xuite.net/tzeng015/twblog/113272245-snprintf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irelessr.gitbooks.io/working-life/content/snprintf_miao_wu_qiong.html" TargetMode="External"/><Relationship Id="rId4" Type="http://schemas.openxmlformats.org/officeDocument/2006/relationships/hyperlink" Target="http://www.cplusplus.com/reference/cstdio/snprintf/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://elinux.org/Jetson/GPIO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forums.developer.nvidia.com/uploads/short-url/QhIPn8rdiD1Cp4w7ueh28eQpHR.pdf" TargetMode="External"/><Relationship Id="rId4" Type="http://schemas.openxmlformats.org/officeDocument/2006/relationships/hyperlink" Target="https://www.jetsonhacks.com/nvidia-jetson-tx2-j21-header-pinout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AEF29EB-8C5C-4E9C-A1A8-5E0C576E942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zh-TW" altLang="en-US" sz="4000" dirty="0">
                <a:latin typeface="+mn-lt"/>
              </a:rPr>
              <a:t>微算機系統實習</a:t>
            </a:r>
            <a:br>
              <a:rPr lang="zh-TW" altLang="en-US" sz="4000" dirty="0">
                <a:latin typeface="+mn-lt"/>
              </a:rPr>
            </a:br>
            <a:r>
              <a:rPr lang="en-US" sz="4000" dirty="0">
                <a:latin typeface="+mn-lt"/>
              </a:rPr>
              <a:t>MICROPROCESSOR SYSTEMS LAB.</a:t>
            </a:r>
            <a:br>
              <a:rPr lang="en-US" sz="4000" dirty="0">
                <a:latin typeface="+mn-lt"/>
              </a:rPr>
            </a:br>
            <a:r>
              <a:rPr lang="en-US" sz="4000" dirty="0">
                <a:latin typeface="+mn-lt"/>
              </a:rPr>
              <a:t>SPRING, 2023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A9FBBE65-664F-4336-AF69-389CF33F407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Instructor：Yen-Lin Chen(</a:t>
            </a:r>
            <a:r>
              <a:rPr lang="zh-TW" altLang="en-US"/>
              <a:t>陳彥霖</a:t>
            </a:r>
            <a:r>
              <a:rPr lang="en-US" altLang="zh-TW"/>
              <a:t>), </a:t>
            </a:r>
            <a:r>
              <a:rPr lang="en-US"/>
              <a:t>Ph.D. Professor</a:t>
            </a:r>
          </a:p>
          <a:p>
            <a:r>
              <a:rPr lang="en-US"/>
              <a:t>Dept. Computer Science and Information Engineering</a:t>
            </a:r>
          </a:p>
          <a:p>
            <a:r>
              <a:rPr lang="en-US"/>
              <a:t>National Taipei University of Technology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8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>
                <a:sym typeface="Arial"/>
              </a:rPr>
              <a:t>GPIO</a:t>
            </a:r>
            <a:r>
              <a:rPr lang="zh-TW" altLang="en-US">
                <a:sym typeface="Arial"/>
              </a:rPr>
              <a:t>簡介</a:t>
            </a:r>
          </a:p>
        </p:txBody>
      </p:sp>
      <p:sp>
        <p:nvSpPr>
          <p:cNvPr id="173" name="Google Shape;173;p8"/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TW"/>
              <a:t>GPIO</a:t>
            </a:r>
            <a:r>
              <a:rPr lang="zh-TW" altLang="en-US">
                <a:sym typeface="Times New Roman"/>
              </a:rPr>
              <a:t>訊號至少有兩種暫存器</a:t>
            </a:r>
          </a:p>
          <a:p>
            <a:pPr lvl="1"/>
            <a:r>
              <a:rPr lang="zh-TW" altLang="en-US">
                <a:sym typeface="Times New Roman"/>
              </a:rPr>
              <a:t>通用</a:t>
            </a:r>
            <a:r>
              <a:rPr lang="en-US" altLang="zh-TW"/>
              <a:t>IO</a:t>
            </a:r>
            <a:r>
              <a:rPr lang="zh-TW" altLang="en-US">
                <a:sym typeface="Times New Roman"/>
              </a:rPr>
              <a:t>控制暫存器</a:t>
            </a:r>
            <a:r>
              <a:rPr lang="en-US" altLang="zh-TW"/>
              <a:t>(GPnDIR)</a:t>
            </a:r>
            <a:endParaRPr lang="zh-TW" altLang="en-US"/>
          </a:p>
          <a:p>
            <a:pPr lvl="1"/>
            <a:r>
              <a:rPr lang="zh-TW" altLang="en-US">
                <a:sym typeface="Times New Roman"/>
              </a:rPr>
              <a:t>通用</a:t>
            </a:r>
            <a:r>
              <a:rPr lang="en-US" altLang="zh-TW"/>
              <a:t>IO</a:t>
            </a:r>
            <a:r>
              <a:rPr lang="zh-TW" altLang="en-US">
                <a:sym typeface="Times New Roman"/>
              </a:rPr>
              <a:t>位元暫存器</a:t>
            </a:r>
          </a:p>
          <a:p>
            <a:pPr lvl="0"/>
            <a:r>
              <a:rPr lang="zh-TW" altLang="en-US">
                <a:sym typeface="Times New Roman"/>
              </a:rPr>
              <a:t>控制暫存器用來控制</a:t>
            </a:r>
            <a:r>
              <a:rPr lang="en-US" altLang="zh-TW"/>
              <a:t>GPIO</a:t>
            </a:r>
            <a:r>
              <a:rPr lang="zh-TW" altLang="en-US">
                <a:sym typeface="Times New Roman"/>
              </a:rPr>
              <a:t>通訊埠的信號方向，用來決定當前通訊埠處於輸出狀態</a:t>
            </a:r>
            <a:r>
              <a:rPr lang="en-US" altLang="zh-TW"/>
              <a:t>(out)</a:t>
            </a:r>
            <a:r>
              <a:rPr lang="zh-TW" altLang="en-US">
                <a:sym typeface="Times New Roman"/>
              </a:rPr>
              <a:t>還是輸入狀態</a:t>
            </a:r>
            <a:r>
              <a:rPr lang="en-US" altLang="zh-TW"/>
              <a:t>(in)</a:t>
            </a:r>
            <a:endParaRPr lang="zh-TW" altLang="en-US"/>
          </a:p>
          <a:p>
            <a:pPr lvl="0"/>
            <a:r>
              <a:rPr lang="zh-TW" altLang="en-US">
                <a:sym typeface="Times New Roman"/>
              </a:rPr>
              <a:t>數據暫存器中的每一位元都對應著一個</a:t>
            </a:r>
            <a:r>
              <a:rPr lang="en-US" altLang="zh-TW">
                <a:sym typeface="Times New Roman"/>
              </a:rPr>
              <a:t>GPIO</a:t>
            </a:r>
            <a:r>
              <a:rPr lang="zh-TW" altLang="en-US">
                <a:sym typeface="Times New Roman"/>
              </a:rPr>
              <a:t>連接埠的狀態。</a:t>
            </a:r>
          </a:p>
          <a:p>
            <a:pPr lvl="1"/>
            <a:r>
              <a:rPr lang="zh-TW" altLang="en-US">
                <a:sym typeface="Times New Roman"/>
              </a:rPr>
              <a:t>當連接埠為輸出</a:t>
            </a:r>
            <a:r>
              <a:rPr lang="en-US" altLang="zh-TW"/>
              <a:t>(output)</a:t>
            </a:r>
            <a:r>
              <a:rPr lang="zh-TW" altLang="en-US">
                <a:sym typeface="Times New Roman"/>
              </a:rPr>
              <a:t>狀態時，可以通過位元暫存器的寫入來控制接口輸出電壓高低狀態</a:t>
            </a:r>
          </a:p>
          <a:p>
            <a:pPr lvl="1"/>
            <a:r>
              <a:rPr lang="zh-TW" altLang="en-US">
                <a:sym typeface="Times New Roman"/>
              </a:rPr>
              <a:t>當連接埠為輸入</a:t>
            </a:r>
            <a:r>
              <a:rPr lang="en-US" altLang="zh-TW"/>
              <a:t>(input)</a:t>
            </a:r>
            <a:r>
              <a:rPr lang="zh-TW" altLang="en-US">
                <a:sym typeface="Times New Roman"/>
              </a:rPr>
              <a:t>狀態時，可以通過數據暫存器讀入當前連接埠的電壓高低狀態</a:t>
            </a:r>
          </a:p>
        </p:txBody>
      </p:sp>
      <p:sp>
        <p:nvSpPr>
          <p:cNvPr id="174" name="Google Shape;174;p8"/>
          <p:cNvSpPr txBox="1"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-US" smtClean="0"/>
              <a:pPr lvl="0"/>
              <a:t>10</a:t>
            </a:fld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9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>
                <a:sym typeface="Arial"/>
              </a:rPr>
              <a:t>GPIO</a:t>
            </a:r>
            <a:r>
              <a:rPr lang="zh-TW" altLang="en-US">
                <a:sym typeface="Arial"/>
              </a:rPr>
              <a:t>簡介</a:t>
            </a:r>
          </a:p>
        </p:txBody>
      </p:sp>
      <p:sp>
        <p:nvSpPr>
          <p:cNvPr id="183" name="Google Shape;183;p9"/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TW"/>
              <a:t>GPIO</a:t>
            </a:r>
            <a:r>
              <a:rPr lang="zh-TW" altLang="en-US">
                <a:sym typeface="Times New Roman"/>
              </a:rPr>
              <a:t>的使用非常廣泛。使用者可以通過</a:t>
            </a:r>
            <a:r>
              <a:rPr lang="en-US" altLang="zh-TW"/>
              <a:t>GPIO</a:t>
            </a:r>
            <a:r>
              <a:rPr lang="zh-TW" altLang="en-US">
                <a:sym typeface="Times New Roman"/>
              </a:rPr>
              <a:t>通訊埠與硬體進行資料交換、控制硬體</a:t>
            </a:r>
            <a:r>
              <a:rPr lang="en-US" altLang="zh-TW">
                <a:sym typeface="Times New Roman"/>
              </a:rPr>
              <a:t>(</a:t>
            </a:r>
            <a:r>
              <a:rPr lang="zh-TW" altLang="en-US">
                <a:sym typeface="Times New Roman"/>
              </a:rPr>
              <a:t>如</a:t>
            </a:r>
            <a:r>
              <a:rPr lang="en-US" altLang="zh-TW"/>
              <a:t>LED</a:t>
            </a:r>
            <a:r>
              <a:rPr lang="zh-TW" altLang="en-US">
                <a:sym typeface="Times New Roman"/>
              </a:rPr>
              <a:t>、蜂鳴器、鏡頭等</a:t>
            </a:r>
            <a:r>
              <a:rPr lang="en-US" altLang="zh-TW">
                <a:sym typeface="Times New Roman"/>
              </a:rPr>
              <a:t>)</a:t>
            </a:r>
            <a:r>
              <a:rPr lang="zh-TW" altLang="en-US">
                <a:sym typeface="Times New Roman"/>
              </a:rPr>
              <a:t>工作、讀取硬體的工作狀態訊號</a:t>
            </a:r>
            <a:r>
              <a:rPr lang="en-US" altLang="zh-TW">
                <a:sym typeface="Times New Roman"/>
              </a:rPr>
              <a:t>(</a:t>
            </a:r>
            <a:r>
              <a:rPr lang="zh-TW" altLang="en-US">
                <a:sym typeface="Times New Roman"/>
              </a:rPr>
              <a:t>如中斷訊號</a:t>
            </a:r>
            <a:r>
              <a:rPr lang="en-US" altLang="zh-TW">
                <a:sym typeface="Times New Roman"/>
              </a:rPr>
              <a:t>)</a:t>
            </a:r>
            <a:r>
              <a:rPr lang="zh-TW" altLang="en-US">
                <a:sym typeface="Times New Roman"/>
              </a:rPr>
              <a:t>等。</a:t>
            </a:r>
          </a:p>
          <a:p>
            <a:pPr lvl="0"/>
            <a:r>
              <a:rPr lang="zh-TW" altLang="en-US">
                <a:sym typeface="Times New Roman"/>
              </a:rPr>
              <a:t>一些傳輸協議相對簡單的低速匯流排</a:t>
            </a:r>
            <a:r>
              <a:rPr lang="en-US" altLang="zh-TW">
                <a:sym typeface="Times New Roman"/>
              </a:rPr>
              <a:t>(</a:t>
            </a:r>
            <a:r>
              <a:rPr lang="zh-TW" altLang="en-US">
                <a:sym typeface="Times New Roman"/>
              </a:rPr>
              <a:t>如</a:t>
            </a:r>
            <a:r>
              <a:rPr lang="en-US" altLang="zh-TW"/>
              <a:t>I2C</a:t>
            </a:r>
            <a:r>
              <a:rPr lang="zh-TW" altLang="en-US"/>
              <a:t>、</a:t>
            </a:r>
            <a:r>
              <a:rPr lang="en-US" altLang="zh-TW"/>
              <a:t>SPI</a:t>
            </a:r>
            <a:r>
              <a:rPr lang="zh-TW" altLang="en-US">
                <a:sym typeface="Times New Roman"/>
              </a:rPr>
              <a:t>匯流排等</a:t>
            </a:r>
            <a:r>
              <a:rPr lang="en-US" altLang="zh-TW">
                <a:sym typeface="Times New Roman"/>
              </a:rPr>
              <a:t>)</a:t>
            </a:r>
            <a:r>
              <a:rPr lang="zh-TW" altLang="en-US">
                <a:sym typeface="Times New Roman"/>
              </a:rPr>
              <a:t>，也可以通過軟件控制一組</a:t>
            </a:r>
            <a:r>
              <a:rPr lang="en-US" altLang="zh-TW"/>
              <a:t>GPIO</a:t>
            </a:r>
            <a:r>
              <a:rPr lang="zh-TW" altLang="en-US">
                <a:sym typeface="Times New Roman"/>
              </a:rPr>
              <a:t>通訊埠，從而模擬匯流排傳輸協議的通訊。</a:t>
            </a:r>
          </a:p>
          <a:p>
            <a:pPr lvl="0"/>
            <a:r>
              <a:rPr lang="en-US" altLang="zh-TW"/>
              <a:t>GPIO</a:t>
            </a:r>
            <a:r>
              <a:rPr lang="zh-TW" altLang="en-US">
                <a:sym typeface="Times New Roman"/>
              </a:rPr>
              <a:t>通訊埠是嵌入式平台中應用最廣泛和最靈活的連接埠之一。</a:t>
            </a:r>
          </a:p>
        </p:txBody>
      </p:sp>
      <p:sp>
        <p:nvSpPr>
          <p:cNvPr id="184" name="Google Shape;184;p9"/>
          <p:cNvSpPr txBox="1"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-US" smtClean="0"/>
              <a:pPr lvl="0"/>
              <a:t>11</a:t>
            </a:fld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421C9F46-6651-4A90-B7D7-B18423933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ym typeface="Arial"/>
              </a:rPr>
              <a:t>GPIO</a:t>
            </a:r>
            <a:r>
              <a:rPr lang="zh-TW" altLang="en-US">
                <a:sym typeface="Arial"/>
              </a:rPr>
              <a:t>簡介</a:t>
            </a:r>
            <a:endParaRPr lang="en-US" dirty="0"/>
          </a:p>
        </p:txBody>
      </p:sp>
      <p:sp>
        <p:nvSpPr>
          <p:cNvPr id="189" name="Google Shape;189;p10"/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>
                <a:sym typeface="Times New Roman"/>
              </a:rPr>
              <a:t>部份</a:t>
            </a:r>
            <a:r>
              <a:rPr lang="en-US" altLang="zh-TW"/>
              <a:t>GPIO</a:t>
            </a:r>
            <a:r>
              <a:rPr lang="zh-TW" altLang="en-US">
                <a:sym typeface="Times New Roman"/>
              </a:rPr>
              <a:t>亦能夠在使用其他用途</a:t>
            </a:r>
            <a:endParaRPr lang="zh-TW" altLang="en-US"/>
          </a:p>
          <a:p>
            <a:pPr lvl="1"/>
            <a:r>
              <a:rPr lang="zh-TW" altLang="en-US">
                <a:sym typeface="Times New Roman"/>
              </a:rPr>
              <a:t>通常是利用特定的控制器與特定的</a:t>
            </a:r>
            <a:r>
              <a:rPr lang="en-US" altLang="zh-TW"/>
              <a:t>pin</a:t>
            </a:r>
            <a:r>
              <a:rPr lang="zh-TW" altLang="en-US">
                <a:sym typeface="Times New Roman"/>
              </a:rPr>
              <a:t>腳來滿足不同的需求與用途</a:t>
            </a:r>
            <a:endParaRPr lang="zh-TW" altLang="en-US"/>
          </a:p>
          <a:p>
            <a:pPr lvl="0"/>
            <a:r>
              <a:rPr lang="zh-TW" altLang="en-US">
                <a:sym typeface="Times New Roman"/>
              </a:rPr>
              <a:t>例子</a:t>
            </a:r>
            <a:endParaRPr lang="zh-TW" altLang="en-US"/>
          </a:p>
          <a:p>
            <a:pPr lvl="1"/>
            <a:r>
              <a:rPr lang="zh-TW" altLang="en-US">
                <a:sym typeface="Times New Roman"/>
              </a:rPr>
              <a:t>記憶體介面</a:t>
            </a:r>
            <a:endParaRPr lang="zh-TW" altLang="en-US"/>
          </a:p>
          <a:p>
            <a:pPr lvl="1"/>
            <a:r>
              <a:rPr lang="en-US" altLang="zh-TW"/>
              <a:t>I²C, SPI </a:t>
            </a:r>
            <a:r>
              <a:rPr lang="zh-TW" altLang="en-US">
                <a:sym typeface="Times New Roman"/>
              </a:rPr>
              <a:t>介面</a:t>
            </a:r>
            <a:endParaRPr lang="zh-TW" altLang="en-US"/>
          </a:p>
          <a:p>
            <a:pPr lvl="1"/>
            <a:r>
              <a:rPr lang="en-US" altLang="zh-TW"/>
              <a:t>UART</a:t>
            </a:r>
            <a:r>
              <a:rPr lang="zh-TW" altLang="en-US">
                <a:sym typeface="Times New Roman"/>
              </a:rPr>
              <a:t> 信號</a:t>
            </a:r>
            <a:endParaRPr lang="zh-TW" altLang="en-US"/>
          </a:p>
          <a:p>
            <a:pPr lvl="1"/>
            <a:r>
              <a:rPr lang="en-US" altLang="zh-TW"/>
              <a:t>Timer</a:t>
            </a:r>
            <a:r>
              <a:rPr lang="zh-TW" altLang="en-US">
                <a:sym typeface="Times New Roman"/>
              </a:rPr>
              <a:t> 輸出</a:t>
            </a:r>
            <a:endParaRPr lang="zh-TW" altLang="en-US"/>
          </a:p>
          <a:p>
            <a:pPr lvl="1"/>
            <a:r>
              <a:rPr lang="en-US" altLang="zh-TW"/>
              <a:t>LCD</a:t>
            </a:r>
            <a:r>
              <a:rPr lang="zh-TW" altLang="en-US">
                <a:sym typeface="Times New Roman"/>
              </a:rPr>
              <a:t> 信號</a:t>
            </a:r>
            <a:endParaRPr lang="zh-TW" altLang="en-US"/>
          </a:p>
          <a:p>
            <a:pPr lvl="1"/>
            <a:r>
              <a:rPr lang="zh-TW" altLang="en-US">
                <a:sym typeface="Times New Roman"/>
              </a:rPr>
              <a:t>外部中斷</a:t>
            </a:r>
            <a:endParaRPr lang="zh-TW" altLang="en-US"/>
          </a:p>
          <a:p>
            <a:pPr lvl="0"/>
            <a:endParaRPr lang="zh-TW" altLang="en-US">
              <a:sym typeface="Arial"/>
            </a:endParaRPr>
          </a:p>
        </p:txBody>
      </p:sp>
      <p:sp>
        <p:nvSpPr>
          <p:cNvPr id="190" name="Google Shape;190;p10"/>
          <p:cNvSpPr txBox="1"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-US" smtClean="0"/>
              <a:pPr lvl="0"/>
              <a:t>12</a:t>
            </a:fld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>
                <a:sym typeface="Arial"/>
              </a:rPr>
              <a:t>TX2 </a:t>
            </a:r>
            <a:r>
              <a:rPr lang="zh-TW" altLang="en-US">
                <a:sym typeface="Arial"/>
              </a:rPr>
              <a:t>的 </a:t>
            </a:r>
            <a:r>
              <a:rPr lang="en-US">
                <a:sym typeface="Arial"/>
              </a:rPr>
              <a:t>GPIO </a:t>
            </a:r>
            <a:r>
              <a:rPr lang="zh-TW" altLang="en-US">
                <a:sym typeface="Arial"/>
              </a:rPr>
              <a:t>腳位介紹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D3921D82-85A7-4F4D-8165-C31CB81B35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00" name="Google Shape;200;p11"/>
          <p:cNvSpPr txBox="1"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-US" smtClean="0"/>
              <a:pPr lvl="0"/>
              <a:t>13</a:t>
            </a:fld>
            <a:endParaRPr lang="en-US"/>
          </a:p>
        </p:txBody>
      </p:sp>
      <p:pic>
        <p:nvPicPr>
          <p:cNvPr id="201" name="Google Shape;201;p11"/>
          <p:cNvPicPr preferRelativeResize="0"/>
          <p:nvPr/>
        </p:nvPicPr>
        <p:blipFill rotWithShape="1">
          <a:blip r:embed="rId3">
            <a:alphaModFix/>
          </a:blip>
          <a:srcRect l="4669" t="13333" r="3159" b="16666"/>
          <a:stretch/>
        </p:blipFill>
        <p:spPr>
          <a:xfrm>
            <a:off x="3660019" y="1902582"/>
            <a:ext cx="4795762" cy="4803019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11"/>
          <p:cNvSpPr/>
          <p:nvPr/>
        </p:nvSpPr>
        <p:spPr>
          <a:xfrm>
            <a:off x="6248400" y="6172200"/>
            <a:ext cx="1600200" cy="381000"/>
          </a:xfrm>
          <a:prstGeom prst="rect">
            <a:avLst/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11"/>
          <p:cNvSpPr/>
          <p:nvPr/>
        </p:nvSpPr>
        <p:spPr>
          <a:xfrm rot="5400000">
            <a:off x="7639655" y="5542945"/>
            <a:ext cx="1179890" cy="304800"/>
          </a:xfrm>
          <a:prstGeom prst="rect">
            <a:avLst/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11"/>
          <p:cNvSpPr/>
          <p:nvPr/>
        </p:nvSpPr>
        <p:spPr>
          <a:xfrm rot="10800000">
            <a:off x="8429418" y="5009371"/>
            <a:ext cx="685800" cy="533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00"/>
          </a:solidFill>
          <a:ln w="3810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p11"/>
          <p:cNvSpPr txBox="1"/>
          <p:nvPr/>
        </p:nvSpPr>
        <p:spPr>
          <a:xfrm>
            <a:off x="8534400" y="5091405"/>
            <a:ext cx="6096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bg2">
                    <a:lumMod val="1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J26</a:t>
            </a:r>
            <a:endParaRPr sz="1800" dirty="0">
              <a:solidFill>
                <a:schemeClr val="bg2">
                  <a:lumMod val="10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p11"/>
          <p:cNvSpPr/>
          <p:nvPr/>
        </p:nvSpPr>
        <p:spPr>
          <a:xfrm rot="-10357428">
            <a:off x="7848601" y="6290216"/>
            <a:ext cx="685800" cy="533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00"/>
          </a:solidFill>
          <a:ln w="3810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11"/>
          <p:cNvSpPr txBox="1"/>
          <p:nvPr/>
        </p:nvSpPr>
        <p:spPr>
          <a:xfrm rot="442572">
            <a:off x="7953583" y="6372250"/>
            <a:ext cx="6096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bg2">
                    <a:lumMod val="1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J21</a:t>
            </a:r>
            <a:endParaRPr sz="1800" dirty="0">
              <a:solidFill>
                <a:schemeClr val="bg2">
                  <a:lumMod val="10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D21A9E0C-8914-4E3B-99D6-5422FF169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8E94E12C-DD6F-440A-B1B7-E74EB48008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15" name="Google Shape;215;p12"/>
          <p:cNvSpPr txBox="1"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-US" smtClean="0"/>
              <a:pPr lvl="0"/>
              <a:t>14</a:t>
            </a:fld>
            <a:endParaRPr lang="en-US"/>
          </a:p>
        </p:txBody>
      </p:sp>
      <p:pic>
        <p:nvPicPr>
          <p:cNvPr id="216" name="Google Shape;216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29622" y="340518"/>
            <a:ext cx="6532755" cy="61769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3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>
                <a:sym typeface="Arial"/>
              </a:rPr>
              <a:t>TX2   GPIO  HEADER PINOUT</a:t>
            </a:r>
            <a:r>
              <a:rPr lang="zh-TW" altLang="en-US">
                <a:sym typeface="Arial"/>
              </a:rPr>
              <a:t>介紹</a:t>
            </a:r>
          </a:p>
        </p:txBody>
      </p:sp>
      <p:sp>
        <p:nvSpPr>
          <p:cNvPr id="222" name="Google Shape;222;p13"/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TW"/>
              <a:t>TX2</a:t>
            </a:r>
            <a:r>
              <a:rPr lang="zh-TW" altLang="en-US">
                <a:sym typeface="Times New Roman"/>
              </a:rPr>
              <a:t>上的</a:t>
            </a:r>
            <a:r>
              <a:rPr lang="en-US" altLang="zh-TW"/>
              <a:t>GPIO</a:t>
            </a:r>
            <a:r>
              <a:rPr lang="zh-TW" altLang="en-US">
                <a:sym typeface="Times New Roman"/>
              </a:rPr>
              <a:t>主要分為兩大區塊</a:t>
            </a:r>
          </a:p>
          <a:p>
            <a:pPr lvl="1"/>
            <a:r>
              <a:rPr lang="en-US" altLang="zh-TW"/>
              <a:t>J21</a:t>
            </a:r>
            <a:r>
              <a:rPr lang="zh-TW" altLang="en-US">
                <a:sym typeface="Times New Roman"/>
              </a:rPr>
              <a:t> </a:t>
            </a:r>
            <a:r>
              <a:rPr lang="en-US" altLang="zh-TW">
                <a:sym typeface="Times New Roman"/>
              </a:rPr>
              <a:t>(</a:t>
            </a:r>
            <a:r>
              <a:rPr lang="zh-TW" altLang="en-US">
                <a:sym typeface="Times New Roman"/>
              </a:rPr>
              <a:t>實驗主要用</a:t>
            </a:r>
            <a:r>
              <a:rPr lang="en-US" altLang="zh-TW"/>
              <a:t>J21</a:t>
            </a:r>
            <a:r>
              <a:rPr lang="zh-TW" altLang="en-US">
                <a:sym typeface="Times New Roman"/>
              </a:rPr>
              <a:t>的腳位</a:t>
            </a:r>
            <a:r>
              <a:rPr lang="en-US" altLang="zh-TW">
                <a:sym typeface="Times New Roman"/>
              </a:rPr>
              <a:t>)</a:t>
            </a:r>
            <a:endParaRPr lang="zh-TW" altLang="en-US"/>
          </a:p>
          <a:p>
            <a:pPr lvl="1"/>
            <a:r>
              <a:rPr lang="en-US" altLang="zh-TW"/>
              <a:t>J26</a:t>
            </a:r>
            <a:endParaRPr lang="zh-TW" altLang="en-US"/>
          </a:p>
        </p:txBody>
      </p:sp>
      <p:sp>
        <p:nvSpPr>
          <p:cNvPr id="223" name="Google Shape;223;p13"/>
          <p:cNvSpPr txBox="1"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-US" smtClean="0"/>
              <a:pPr lvl="0"/>
              <a:t>15</a:t>
            </a:fld>
            <a:endParaRPr lang="en-US"/>
          </a:p>
        </p:txBody>
      </p:sp>
      <p:grpSp>
        <p:nvGrpSpPr>
          <p:cNvPr id="224" name="Google Shape;224;p13"/>
          <p:cNvGrpSpPr/>
          <p:nvPr/>
        </p:nvGrpSpPr>
        <p:grpSpPr>
          <a:xfrm>
            <a:off x="2209800" y="3434803"/>
            <a:ext cx="8229600" cy="2209800"/>
            <a:chOff x="685800" y="3434803"/>
            <a:chExt cx="8229600" cy="2209800"/>
          </a:xfrm>
        </p:grpSpPr>
        <p:grpSp>
          <p:nvGrpSpPr>
            <p:cNvPr id="225" name="Google Shape;225;p13"/>
            <p:cNvGrpSpPr/>
            <p:nvPr/>
          </p:nvGrpSpPr>
          <p:grpSpPr>
            <a:xfrm>
              <a:off x="685800" y="3434803"/>
              <a:ext cx="8229600" cy="2209800"/>
              <a:chOff x="685800" y="3657600"/>
              <a:chExt cx="8229600" cy="2209800"/>
            </a:xfrm>
          </p:grpSpPr>
          <p:pic>
            <p:nvPicPr>
              <p:cNvPr id="226" name="Google Shape;226;p13"/>
              <p:cNvPicPr preferRelativeResize="0"/>
              <p:nvPr/>
            </p:nvPicPr>
            <p:blipFill rotWithShape="1">
              <a:blip r:embed="rId3">
                <a:alphaModFix/>
              </a:blip>
              <a:srcRect l="4150" t="41111" r="5817" b="26666"/>
              <a:stretch/>
            </p:blipFill>
            <p:spPr>
              <a:xfrm>
                <a:off x="685800" y="3657600"/>
                <a:ext cx="8229600" cy="22098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27" name="Google Shape;227;p13"/>
              <p:cNvSpPr txBox="1"/>
              <p:nvPr/>
            </p:nvSpPr>
            <p:spPr>
              <a:xfrm>
                <a:off x="915140" y="4119206"/>
                <a:ext cx="304800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rgbClr val="FFFF00"/>
                    </a:solidFill>
                    <a:latin typeface="Arial"/>
                    <a:ea typeface="Arial"/>
                    <a:cs typeface="Arial"/>
                    <a:sym typeface="Arial"/>
                  </a:rPr>
                  <a:t>2</a:t>
                </a:r>
                <a:endParaRPr sz="1800">
                  <a:solidFill>
                    <a:srgbClr val="FFFF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8" name="Google Shape;228;p13"/>
              <p:cNvSpPr txBox="1"/>
              <p:nvPr/>
            </p:nvSpPr>
            <p:spPr>
              <a:xfrm>
                <a:off x="838200" y="4980314"/>
                <a:ext cx="304800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rgbClr val="FFFF00"/>
                    </a:solidFill>
                    <a:latin typeface="Arial"/>
                    <a:ea typeface="Arial"/>
                    <a:cs typeface="Arial"/>
                    <a:sym typeface="Arial"/>
                  </a:rPr>
                  <a:t>1</a:t>
                </a:r>
                <a:endParaRPr sz="1800">
                  <a:solidFill>
                    <a:srgbClr val="FFFF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9" name="Google Shape;229;p13"/>
              <p:cNvSpPr txBox="1"/>
              <p:nvPr/>
            </p:nvSpPr>
            <p:spPr>
              <a:xfrm>
                <a:off x="8319117" y="4119206"/>
                <a:ext cx="520083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rgbClr val="FFFF00"/>
                    </a:solidFill>
                    <a:latin typeface="Arial"/>
                    <a:ea typeface="Arial"/>
                    <a:cs typeface="Arial"/>
                    <a:sym typeface="Arial"/>
                  </a:rPr>
                  <a:t>40</a:t>
                </a:r>
                <a:endParaRPr sz="1800">
                  <a:solidFill>
                    <a:srgbClr val="FFFF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0" name="Google Shape;230;p13"/>
              <p:cNvSpPr txBox="1"/>
              <p:nvPr/>
            </p:nvSpPr>
            <p:spPr>
              <a:xfrm>
                <a:off x="8342790" y="5002894"/>
                <a:ext cx="499739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rgbClr val="FFFF00"/>
                    </a:solidFill>
                    <a:latin typeface="Arial"/>
                    <a:ea typeface="Arial"/>
                    <a:cs typeface="Arial"/>
                    <a:sym typeface="Arial"/>
                  </a:rPr>
                  <a:t>39</a:t>
                </a:r>
                <a:endParaRPr sz="1800">
                  <a:solidFill>
                    <a:srgbClr val="FFFF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31" name="Google Shape;231;p13"/>
            <p:cNvSpPr/>
            <p:nvPr/>
          </p:nvSpPr>
          <p:spPr>
            <a:xfrm>
              <a:off x="1600200" y="5257800"/>
              <a:ext cx="609600" cy="304800"/>
            </a:xfrm>
            <a:prstGeom prst="rect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4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altLang="zh-TW">
                <a:sym typeface="Arial"/>
              </a:rPr>
              <a:t>TX2 </a:t>
            </a:r>
            <a:r>
              <a:rPr lang="zh-TW" altLang="en-US">
                <a:sym typeface="Arial"/>
              </a:rPr>
              <a:t>的 </a:t>
            </a:r>
            <a:r>
              <a:rPr lang="en-US" altLang="zh-TW">
                <a:sym typeface="Arial"/>
              </a:rPr>
              <a:t>GPIO </a:t>
            </a:r>
            <a:r>
              <a:rPr lang="zh-TW" altLang="en-US">
                <a:sym typeface="Arial"/>
              </a:rPr>
              <a:t>腳位介紹</a:t>
            </a:r>
            <a:r>
              <a:rPr lang="en-US" altLang="zh-TW">
                <a:sym typeface="Arial"/>
              </a:rPr>
              <a:t>(J21)</a:t>
            </a:r>
            <a:endParaRPr lang="zh-TW" altLang="en-US">
              <a:sym typeface="Arial"/>
            </a:endParaRPr>
          </a:p>
        </p:txBody>
      </p:sp>
      <p:sp>
        <p:nvSpPr>
          <p:cNvPr id="237" name="Google Shape;237;p14"/>
          <p:cNvSpPr txBox="1"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-US" smtClean="0"/>
              <a:pPr lvl="0"/>
              <a:t>16</a:t>
            </a:fld>
            <a:endParaRPr lang="en-US"/>
          </a:p>
        </p:txBody>
      </p:sp>
      <p:pic>
        <p:nvPicPr>
          <p:cNvPr id="238" name="Google Shape;238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19594" y="1690688"/>
            <a:ext cx="3743470" cy="50307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828937" y="1690686"/>
            <a:ext cx="3743470" cy="50307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5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>
                <a:sym typeface="Arial"/>
              </a:rPr>
              <a:t>TX2 GPIO EXPANSION HEADER PIN DESCRIPTIONS(J21)</a:t>
            </a:r>
          </a:p>
        </p:txBody>
      </p:sp>
      <p:sp>
        <p:nvSpPr>
          <p:cNvPr id="246" name="Google Shape;246;p15"/>
          <p:cNvSpPr txBox="1"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-US" smtClean="0"/>
              <a:pPr lvl="0"/>
              <a:t>17</a:t>
            </a:fld>
            <a:endParaRPr lang="en-US"/>
          </a:p>
        </p:txBody>
      </p:sp>
      <p:pic>
        <p:nvPicPr>
          <p:cNvPr id="247" name="Google Shape;247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61703" y="1813148"/>
            <a:ext cx="6268593" cy="49083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16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>
                <a:sym typeface="Arial"/>
              </a:rPr>
              <a:t>TX2 GPIO EXPANSION HEADER PIN DESCRIPTIONS(J26)</a:t>
            </a:r>
          </a:p>
        </p:txBody>
      </p:sp>
      <p:sp>
        <p:nvSpPr>
          <p:cNvPr id="254" name="Google Shape;254;p16"/>
          <p:cNvSpPr txBox="1"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-US" smtClean="0"/>
              <a:pPr lvl="0"/>
              <a:t>18</a:t>
            </a:fld>
            <a:endParaRPr lang="en-US"/>
          </a:p>
        </p:txBody>
      </p:sp>
      <p:pic>
        <p:nvPicPr>
          <p:cNvPr id="255" name="Google Shape;255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55421" y="1690688"/>
            <a:ext cx="8081158" cy="49994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7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>
                <a:sym typeface="Arial"/>
              </a:rPr>
              <a:t>TX2 </a:t>
            </a:r>
            <a:r>
              <a:rPr lang="zh-TW" altLang="en-US">
                <a:sym typeface="Arial"/>
              </a:rPr>
              <a:t>的 </a:t>
            </a:r>
            <a:r>
              <a:rPr lang="en-US">
                <a:sym typeface="Arial"/>
              </a:rPr>
              <a:t>GPIO </a:t>
            </a:r>
            <a:r>
              <a:rPr lang="zh-TW" altLang="en-US">
                <a:sym typeface="Arial"/>
              </a:rPr>
              <a:t>腳位介紹</a:t>
            </a:r>
          </a:p>
        </p:txBody>
      </p:sp>
      <p:sp>
        <p:nvSpPr>
          <p:cNvPr id="261" name="Google Shape;261;p17"/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TW"/>
              <a:t>TX2</a:t>
            </a:r>
            <a:r>
              <a:rPr lang="zh-TW" altLang="en-US">
                <a:sym typeface="Times New Roman"/>
              </a:rPr>
              <a:t>上的</a:t>
            </a:r>
            <a:r>
              <a:rPr lang="en-US" altLang="zh-TW"/>
              <a:t>GPIO</a:t>
            </a:r>
            <a:r>
              <a:rPr lang="zh-TW" altLang="en-US">
                <a:sym typeface="Times New Roman"/>
              </a:rPr>
              <a:t>並非所有的</a:t>
            </a:r>
            <a:r>
              <a:rPr lang="en-US" altLang="zh-TW"/>
              <a:t>GPIO</a:t>
            </a:r>
            <a:r>
              <a:rPr lang="zh-TW" altLang="en-US">
                <a:sym typeface="Times New Roman"/>
              </a:rPr>
              <a:t>腳位都讓使用者自定</a:t>
            </a:r>
            <a:r>
              <a:rPr lang="en-US" altLang="zh-TW"/>
              <a:t>in/out</a:t>
            </a:r>
            <a:r>
              <a:rPr lang="zh-TW" altLang="en-US">
                <a:sym typeface="Times New Roman"/>
              </a:rPr>
              <a:t>與控制使用</a:t>
            </a:r>
          </a:p>
          <a:p>
            <a:pPr lvl="0"/>
            <a:r>
              <a:rPr lang="en-US" altLang="zh-TW"/>
              <a:t>TX2</a:t>
            </a:r>
            <a:r>
              <a:rPr lang="zh-TW" altLang="en-US">
                <a:sym typeface="Times New Roman"/>
              </a:rPr>
              <a:t>只提供</a:t>
            </a:r>
            <a:r>
              <a:rPr lang="en-US" altLang="zh-TW">
                <a:sym typeface="Times New Roman"/>
              </a:rPr>
              <a:t>18</a:t>
            </a:r>
            <a:r>
              <a:rPr lang="zh-TW" altLang="en-US">
                <a:sym typeface="Times New Roman"/>
              </a:rPr>
              <a:t>個腳位</a:t>
            </a:r>
            <a:r>
              <a:rPr lang="en-US" altLang="zh-TW">
                <a:sym typeface="Times New Roman"/>
              </a:rPr>
              <a:t>(</a:t>
            </a:r>
            <a:r>
              <a:rPr lang="en-US" altLang="zh-TW"/>
              <a:t>J21</a:t>
            </a:r>
            <a:r>
              <a:rPr lang="en-US" altLang="zh-TW">
                <a:sym typeface="Times New Roman"/>
              </a:rPr>
              <a:t>)</a:t>
            </a:r>
            <a:r>
              <a:rPr lang="zh-TW" altLang="en-US">
                <a:sym typeface="Times New Roman"/>
              </a:rPr>
              <a:t>可以讓使用者自行定義</a:t>
            </a:r>
          </a:p>
          <a:p>
            <a:pPr lvl="1"/>
            <a:endParaRPr lang="zh-TW" altLang="en-US">
              <a:sym typeface="Arial"/>
            </a:endParaRPr>
          </a:p>
        </p:txBody>
      </p:sp>
      <p:sp>
        <p:nvSpPr>
          <p:cNvPr id="262" name="Google Shape;262;p17"/>
          <p:cNvSpPr txBox="1"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-US" smtClean="0"/>
              <a:pPr lvl="0"/>
              <a:t>19</a:t>
            </a:fld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"/>
          <p:cNvSpPr txBox="1"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/>
              <a:t>LECTURE 2</a:t>
            </a:r>
            <a:br>
              <a:rPr lang="en-US" dirty="0"/>
            </a:br>
            <a:r>
              <a:rPr lang="zh-TW" altLang="en-US" dirty="0">
                <a:sym typeface="Times New Roman"/>
              </a:rPr>
              <a:t>微算機系統實驗平台</a:t>
            </a:r>
            <a:r>
              <a:rPr lang="zh-TW" altLang="en-US" dirty="0">
                <a:sym typeface="Arial"/>
              </a:rPr>
              <a:t> </a:t>
            </a:r>
            <a:endParaRPr lang="en-US" dirty="0"/>
          </a:p>
        </p:txBody>
      </p:sp>
      <p:sp>
        <p:nvSpPr>
          <p:cNvPr id="5" name="副標題 4">
            <a:extLst>
              <a:ext uri="{FF2B5EF4-FFF2-40B4-BE49-F238E27FC236}">
                <a16:creationId xmlns:a16="http://schemas.microsoft.com/office/drawing/2014/main" id="{71FF1BC7-82DD-497F-A738-1FAEDD5B18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GENERAL PURPOSE INPUT OUTPUT (GPIO)</a:t>
            </a:r>
            <a:endParaRPr lang="en-US" dirty="0"/>
          </a:p>
        </p:txBody>
      </p:sp>
      <p:sp>
        <p:nvSpPr>
          <p:cNvPr id="102" name="Google Shape;102;p2"/>
          <p:cNvSpPr txBox="1"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-US" smtClean="0"/>
              <a:pPr lvl="0"/>
              <a:t>2</a:t>
            </a:fld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18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>
                <a:sym typeface="Arial"/>
              </a:rPr>
              <a:t>TX2 </a:t>
            </a:r>
            <a:r>
              <a:rPr lang="zh-TW" altLang="en-US">
                <a:sym typeface="Arial"/>
              </a:rPr>
              <a:t>的 </a:t>
            </a:r>
            <a:r>
              <a:rPr lang="en-US">
                <a:sym typeface="Arial"/>
              </a:rPr>
              <a:t>GPIO </a:t>
            </a:r>
            <a:r>
              <a:rPr lang="zh-TW" altLang="en-US">
                <a:sym typeface="Arial"/>
              </a:rPr>
              <a:t>腳位介紹</a:t>
            </a:r>
          </a:p>
        </p:txBody>
      </p:sp>
      <p:sp>
        <p:nvSpPr>
          <p:cNvPr id="271" name="Google Shape;271;p18"/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>
                <a:sym typeface="Times New Roman"/>
              </a:rPr>
              <a:t>可自訂的接腳列表</a:t>
            </a:r>
          </a:p>
          <a:p>
            <a:pPr lvl="0"/>
            <a:r>
              <a:rPr lang="en-US" altLang="zh-TW"/>
              <a:t>sysfs filename</a:t>
            </a:r>
            <a:r>
              <a:rPr lang="zh-TW" altLang="en-US">
                <a:sym typeface="Times New Roman"/>
              </a:rPr>
              <a:t>很重要，</a:t>
            </a:r>
            <a:r>
              <a:rPr lang="en-US" altLang="zh-TW"/>
              <a:t>Ubuntu</a:t>
            </a:r>
            <a:r>
              <a:rPr lang="zh-TW" altLang="en-US">
                <a:sym typeface="Times New Roman"/>
              </a:rPr>
              <a:t>對應的</a:t>
            </a:r>
            <a:r>
              <a:rPr lang="en-US" altLang="zh-TW"/>
              <a:t>gpio</a:t>
            </a:r>
            <a:r>
              <a:rPr lang="zh-TW" altLang="en-US">
                <a:sym typeface="Times New Roman"/>
              </a:rPr>
              <a:t>編號是依照這個</a:t>
            </a:r>
          </a:p>
        </p:txBody>
      </p:sp>
      <p:sp>
        <p:nvSpPr>
          <p:cNvPr id="272" name="Google Shape;272;p18"/>
          <p:cNvSpPr txBox="1"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-US" smtClean="0"/>
              <a:pPr lvl="0"/>
              <a:t>20</a:t>
            </a:fld>
            <a:endParaRPr lang="en-US"/>
          </a:p>
        </p:txBody>
      </p:sp>
      <p:graphicFrame>
        <p:nvGraphicFramePr>
          <p:cNvPr id="273" name="Google Shape;273;p18"/>
          <p:cNvGraphicFramePr/>
          <p:nvPr>
            <p:extLst>
              <p:ext uri="{D42A27DB-BD31-4B8C-83A1-F6EECF244321}">
                <p14:modId xmlns:p14="http://schemas.microsoft.com/office/powerpoint/2010/main" val="3290325846"/>
              </p:ext>
            </p:extLst>
          </p:nvPr>
        </p:nvGraphicFramePr>
        <p:xfrm>
          <a:off x="3914775" y="2962422"/>
          <a:ext cx="4362450" cy="3576490"/>
        </p:xfrm>
        <a:graphic>
          <a:graphicData uri="http://schemas.openxmlformats.org/drawingml/2006/table">
            <a:tbl>
              <a:tblPr>
                <a:noFill/>
                <a:tableStyleId>{21BE5D1A-991D-441D-8C33-6363E562F7A7}</a:tableStyleId>
              </a:tblPr>
              <a:tblGrid>
                <a:gridCol w="2181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81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5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rPr lang="en-US" sz="1800" b="1" u="none" strike="noStrike" cap="none">
                          <a:solidFill>
                            <a:schemeClr val="bg2">
                              <a:lumMod val="10000"/>
                            </a:schemeClr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sysfs filename</a:t>
                      </a:r>
                      <a:endParaRPr sz="1800" u="none" strike="noStrike" cap="none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marL="91450" marR="200025" marT="45725" marB="45725" anchor="ctr">
                    <a:lnL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DECA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rPr lang="en-US" sz="1800" b="1" u="none" strike="noStrike" cap="none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Physical pin</a:t>
                      </a:r>
                      <a:endParaRPr sz="1800" u="none" strike="noStrike" cap="none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marL="91450" marR="200025" marT="45725" marB="45725" anchor="ctr">
                    <a:lnL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5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rPr lang="en-US" sz="1800" u="none" strike="noStrike" cap="none">
                          <a:solidFill>
                            <a:schemeClr val="bg2">
                              <a:lumMod val="10000"/>
                            </a:schemeClr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gpio396</a:t>
                      </a:r>
                      <a:endParaRPr sz="1800" u="none" strike="noStrike" cap="none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DECA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rPr lang="en-US" sz="1800" u="none" strike="noStrike" cap="none">
                          <a:solidFill>
                            <a:schemeClr val="bg2">
                              <a:lumMod val="10000"/>
                            </a:schemeClr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Pin 7 on J21</a:t>
                      </a:r>
                      <a:endParaRPr sz="1800" u="none" strike="noStrike" cap="none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5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rPr lang="en-US" sz="1800" u="none" strike="noStrike" cap="none">
                          <a:solidFill>
                            <a:schemeClr val="bg2">
                              <a:lumMod val="10000"/>
                            </a:schemeClr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gpio466</a:t>
                      </a:r>
                      <a:endParaRPr sz="1800" u="none" strike="noStrike" cap="none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DECA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rPr lang="en-US" sz="1800" u="none" strike="noStrike" cap="none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Pin 11 on J21</a:t>
                      </a:r>
                      <a:endParaRPr sz="1800" u="none" strike="noStrike" cap="none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55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rPr lang="en-US" sz="1800" u="none" strike="noStrike" cap="none">
                          <a:solidFill>
                            <a:schemeClr val="bg2">
                              <a:lumMod val="10000"/>
                            </a:schemeClr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gpio392</a:t>
                      </a:r>
                      <a:endParaRPr sz="1800" u="none" strike="noStrike" cap="none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DECA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rPr lang="en-US" sz="1800" u="none" strike="noStrike" cap="none">
                          <a:solidFill>
                            <a:schemeClr val="bg2">
                              <a:lumMod val="10000"/>
                            </a:schemeClr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Pin 12 on J21</a:t>
                      </a:r>
                      <a:endParaRPr sz="1800" u="none" strike="noStrike" cap="none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46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rPr lang="en-US" sz="1800" u="none" strike="noStrike" cap="none">
                          <a:solidFill>
                            <a:schemeClr val="bg2">
                              <a:lumMod val="10000"/>
                            </a:schemeClr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gpio397</a:t>
                      </a:r>
                      <a:endParaRPr sz="1800" u="none" strike="noStrike" cap="none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DECA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rPr lang="en-US" sz="1800" u="none" strike="noStrike" cap="none">
                          <a:solidFill>
                            <a:schemeClr val="bg2">
                              <a:lumMod val="10000"/>
                            </a:schemeClr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Pin 13 on J21</a:t>
                      </a:r>
                      <a:endParaRPr sz="1800" u="none" strike="noStrike" cap="none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rPr lang="en-US" sz="1800" u="none" strike="noStrike" cap="none">
                          <a:solidFill>
                            <a:schemeClr val="bg2">
                              <a:lumMod val="10000"/>
                            </a:schemeClr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gpio255</a:t>
                      </a:r>
                      <a:endParaRPr sz="1800" u="none" strike="noStrike" cap="none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DECA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rPr lang="en-US" sz="1800" b="1" u="none" strike="noStrike" cap="none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Pin 15 on J21</a:t>
                      </a:r>
                      <a:endParaRPr sz="1800" b="1" u="none" strike="noStrike" cap="none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5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rPr lang="en-US" sz="1800" u="none" strike="noStrike" cap="none">
                          <a:solidFill>
                            <a:schemeClr val="bg2">
                              <a:lumMod val="10000"/>
                            </a:schemeClr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gpio481</a:t>
                      </a:r>
                      <a:endParaRPr sz="1800" u="none" strike="noStrike" cap="none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DECA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rPr lang="en-US" sz="1800" u="none" strike="noStrike" cap="none">
                          <a:solidFill>
                            <a:schemeClr val="bg2">
                              <a:lumMod val="10000"/>
                            </a:schemeClr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Pin 18 on J21</a:t>
                      </a:r>
                      <a:endParaRPr sz="1800" u="none" strike="noStrike" cap="none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45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rPr lang="en-US" sz="1800" u="none" strike="noStrike" cap="none">
                          <a:solidFill>
                            <a:schemeClr val="bg2">
                              <a:lumMod val="10000"/>
                            </a:schemeClr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gpio429</a:t>
                      </a:r>
                      <a:endParaRPr sz="1800" u="none" strike="noStrike" cap="none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DECA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Times New Roman"/>
                        <a:buNone/>
                      </a:pPr>
                      <a:r>
                        <a:rPr lang="en-US" sz="1800" b="0" i="0" u="none" strike="noStrike" cap="none">
                          <a:solidFill>
                            <a:schemeClr val="bg2">
                              <a:lumMod val="10000"/>
                            </a:schemeClr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Pin 19 on J21</a:t>
                      </a:r>
                      <a:endParaRPr sz="1800" u="none" strike="noStrike" cap="none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5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rPr lang="en-US" sz="1800" u="none" strike="noStrike" cap="none">
                          <a:solidFill>
                            <a:schemeClr val="bg2">
                              <a:lumMod val="10000"/>
                            </a:schemeClr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gpio428</a:t>
                      </a:r>
                      <a:endParaRPr sz="1800" u="none" strike="noStrike" cap="none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DECA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Times New Roman"/>
                        <a:buNone/>
                      </a:pPr>
                      <a:r>
                        <a:rPr lang="en-US" sz="1800" b="0" i="0" u="none" strike="noStrike" cap="none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Pin 21 on J21</a:t>
                      </a:r>
                      <a:endParaRPr sz="1800" u="none" strike="noStrike" cap="none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2" name="Google Shape;256;p18">
            <a:extLst>
              <a:ext uri="{FF2B5EF4-FFF2-40B4-BE49-F238E27FC236}">
                <a16:creationId xmlns:a16="http://schemas.microsoft.com/office/drawing/2014/main" id="{3A155C42-B220-0B67-57CE-4B06A7F64EDE}"/>
              </a:ext>
            </a:extLst>
          </p:cNvPr>
          <p:cNvSpPr txBox="1"/>
          <p:nvPr/>
        </p:nvSpPr>
        <p:spPr>
          <a:xfrm>
            <a:off x="8426200" y="5038000"/>
            <a:ext cx="3000000" cy="4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286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600" b="1" dirty="0" err="1">
                <a:solidFill>
                  <a:srgbClr val="FF0000"/>
                </a:solidFill>
                <a:highlight>
                  <a:srgbClr val="FFFF00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記住他，待會以它作為範例</a:t>
            </a:r>
            <a:endParaRPr sz="200" b="1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3" name="Google Shape;257;p18">
            <a:extLst>
              <a:ext uri="{FF2B5EF4-FFF2-40B4-BE49-F238E27FC236}">
                <a16:creationId xmlns:a16="http://schemas.microsoft.com/office/drawing/2014/main" id="{9FB9232A-382A-43C3-0746-08B7DEE80EFE}"/>
              </a:ext>
            </a:extLst>
          </p:cNvPr>
          <p:cNvSpPr/>
          <p:nvPr/>
        </p:nvSpPr>
        <p:spPr>
          <a:xfrm>
            <a:off x="7989075" y="5118850"/>
            <a:ext cx="668400" cy="2445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  <a:highlight>
                <a:srgbClr val="FF0000"/>
              </a:highlight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9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>
                <a:sym typeface="Arial"/>
              </a:rPr>
              <a:t>TX2 </a:t>
            </a:r>
            <a:r>
              <a:rPr lang="zh-TW" altLang="en-US">
                <a:sym typeface="Arial"/>
              </a:rPr>
              <a:t>的 </a:t>
            </a:r>
            <a:r>
              <a:rPr lang="en-US">
                <a:sym typeface="Arial"/>
              </a:rPr>
              <a:t>GPIO </a:t>
            </a:r>
            <a:r>
              <a:rPr lang="zh-TW" altLang="en-US">
                <a:sym typeface="Arial"/>
              </a:rPr>
              <a:t>腳位介紹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1F08D98E-D270-4D5B-B775-7945B6B67E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81" name="Google Shape;281;p19"/>
          <p:cNvSpPr txBox="1"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-US" smtClean="0"/>
              <a:pPr lvl="0"/>
              <a:t>21</a:t>
            </a:fld>
            <a:endParaRPr lang="en-US"/>
          </a:p>
        </p:txBody>
      </p:sp>
      <p:graphicFrame>
        <p:nvGraphicFramePr>
          <p:cNvPr id="282" name="Google Shape;282;p19"/>
          <p:cNvGraphicFramePr/>
          <p:nvPr>
            <p:extLst>
              <p:ext uri="{D42A27DB-BD31-4B8C-83A1-F6EECF244321}">
                <p14:modId xmlns:p14="http://schemas.microsoft.com/office/powerpoint/2010/main" val="2637198913"/>
              </p:ext>
            </p:extLst>
          </p:nvPr>
        </p:nvGraphicFramePr>
        <p:xfrm>
          <a:off x="3914775" y="1989559"/>
          <a:ext cx="4362450" cy="4023470"/>
        </p:xfrm>
        <a:graphic>
          <a:graphicData uri="http://schemas.openxmlformats.org/drawingml/2006/table">
            <a:tbl>
              <a:tblPr>
                <a:noFill/>
                <a:tableStyleId>{21BE5D1A-991D-441D-8C33-6363E562F7A7}</a:tableStyleId>
              </a:tblPr>
              <a:tblGrid>
                <a:gridCol w="2181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81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57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rPr lang="en-US" sz="1800" b="1" u="none" strike="noStrike" cap="none">
                          <a:solidFill>
                            <a:schemeClr val="bg2">
                              <a:lumMod val="10000"/>
                            </a:schemeClr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sysfs filename</a:t>
                      </a:r>
                      <a:endParaRPr sz="1800" u="none" strike="noStrike" cap="none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marL="91450" marR="200025" marT="45725" marB="45725" anchor="ctr">
                    <a:lnL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DECA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rPr lang="en-US" sz="1800" b="1" u="none" strike="noStrike" cap="none">
                          <a:solidFill>
                            <a:schemeClr val="bg2">
                              <a:lumMod val="10000"/>
                            </a:schemeClr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Physical pin</a:t>
                      </a:r>
                      <a:endParaRPr sz="1800" u="none" strike="noStrike" cap="none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marL="91450" marR="200025" marT="45725" marB="45725" anchor="ctr">
                    <a:lnL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rPr lang="en-US" sz="1800" u="none" strike="noStrike" cap="none">
                          <a:solidFill>
                            <a:schemeClr val="bg2">
                              <a:lumMod val="10000"/>
                            </a:schemeClr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gpio254</a:t>
                      </a:r>
                      <a:endParaRPr sz="1800" u="none" strike="noStrike" cap="none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DECA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Times New Roman"/>
                        <a:buNone/>
                      </a:pPr>
                      <a:r>
                        <a:rPr lang="en-US" sz="1800" b="0" i="0" u="none" strike="noStrike" cap="none">
                          <a:solidFill>
                            <a:schemeClr val="bg2">
                              <a:lumMod val="10000"/>
                            </a:schemeClr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Pin 22 on J21</a:t>
                      </a:r>
                      <a:endParaRPr sz="1800" u="none" strike="noStrike" cap="none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5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rPr lang="en-US" sz="1800" u="none" strike="noStrike" cap="none">
                          <a:solidFill>
                            <a:schemeClr val="bg2">
                              <a:lumMod val="10000"/>
                            </a:schemeClr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gpio427</a:t>
                      </a:r>
                      <a:endParaRPr sz="1800" u="none" strike="noStrike" cap="none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DECA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Times New Roman"/>
                        <a:buNone/>
                      </a:pPr>
                      <a:r>
                        <a:rPr lang="en-US" sz="1800" b="0" i="0" u="none" strike="noStrike" cap="none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Pin 23 on J21</a:t>
                      </a:r>
                      <a:endParaRPr sz="1800" u="none" strike="noStrike" cap="none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5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rPr lang="en-US" sz="1800" u="none" strike="noStrike" cap="none">
                          <a:solidFill>
                            <a:schemeClr val="bg2">
                              <a:lumMod val="10000"/>
                            </a:schemeClr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gpio398</a:t>
                      </a:r>
                      <a:endParaRPr sz="1800" u="none" strike="noStrike" cap="none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DECA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rPr lang="en-US" sz="1800" u="none" strike="noStrike" cap="none">
                          <a:solidFill>
                            <a:schemeClr val="bg2">
                              <a:lumMod val="10000"/>
                            </a:schemeClr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Pin 29 on J21</a:t>
                      </a:r>
                      <a:endParaRPr sz="1800" u="none" strike="noStrike" cap="none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5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rPr lang="en-US" sz="1800" u="none" strike="noStrike" cap="none">
                          <a:solidFill>
                            <a:schemeClr val="bg2">
                              <a:lumMod val="10000"/>
                            </a:schemeClr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gpio298</a:t>
                      </a:r>
                      <a:endParaRPr sz="1800" u="none" strike="noStrike" cap="none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DECA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Times New Roman"/>
                        <a:buNone/>
                      </a:pPr>
                      <a:r>
                        <a:rPr lang="en-US" sz="1800" b="0" i="0" u="none" strike="noStrike" cap="none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Pin 31 on J21</a:t>
                      </a:r>
                      <a:endParaRPr sz="1800" u="none" strike="noStrike" cap="none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5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rPr lang="en-US" sz="1800" u="none" strike="noStrike" cap="none">
                          <a:solidFill>
                            <a:schemeClr val="bg2">
                              <a:lumMod val="10000"/>
                            </a:schemeClr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gpio297</a:t>
                      </a:r>
                      <a:endParaRPr sz="1800" u="none" strike="noStrike" cap="none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DECA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Times New Roman"/>
                        <a:buNone/>
                      </a:pPr>
                      <a:r>
                        <a:rPr lang="en-US" sz="1800" b="0" i="0" u="none" strike="noStrike" cap="none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Pin 32 on J21</a:t>
                      </a:r>
                      <a:endParaRPr sz="1800" u="none" strike="noStrike" cap="none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5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rPr lang="en-US" sz="1800" u="none" strike="noStrike" cap="none">
                          <a:solidFill>
                            <a:schemeClr val="bg2">
                              <a:lumMod val="10000"/>
                            </a:schemeClr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gpio389</a:t>
                      </a:r>
                      <a:endParaRPr sz="1800" u="none" strike="noStrike" cap="none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DECA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Times New Roman"/>
                        <a:buNone/>
                      </a:pPr>
                      <a:r>
                        <a:rPr lang="en-US" sz="1800" b="0" i="0" u="none" strike="noStrike" cap="none">
                          <a:solidFill>
                            <a:schemeClr val="bg2">
                              <a:lumMod val="10000"/>
                            </a:schemeClr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Pin 33 on J21</a:t>
                      </a:r>
                      <a:endParaRPr sz="1800" u="none" strike="noStrike" cap="none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45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rPr lang="en-US" sz="1800" u="none" strike="noStrike" cap="none">
                          <a:solidFill>
                            <a:schemeClr val="bg2">
                              <a:lumMod val="10000"/>
                            </a:schemeClr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gpio395</a:t>
                      </a:r>
                      <a:endParaRPr sz="1800" u="none" strike="noStrike" cap="none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DECA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Times New Roman"/>
                        <a:buNone/>
                      </a:pPr>
                      <a:r>
                        <a:rPr lang="en-US" sz="1800" b="0" i="0" u="none" strike="noStrike" cap="none">
                          <a:solidFill>
                            <a:schemeClr val="bg2">
                              <a:lumMod val="10000"/>
                            </a:schemeClr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Pin 35 on J21</a:t>
                      </a:r>
                      <a:endParaRPr sz="1800" u="none" strike="noStrike" cap="none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5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rPr lang="en-US" sz="1800" u="none" strike="noStrike" cap="none">
                          <a:solidFill>
                            <a:schemeClr val="bg2">
                              <a:lumMod val="10000"/>
                            </a:schemeClr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gpio388</a:t>
                      </a:r>
                      <a:endParaRPr sz="1800" u="none" strike="noStrike" cap="none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DECA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Times New Roman"/>
                        <a:buNone/>
                      </a:pPr>
                      <a:r>
                        <a:rPr lang="en-US" sz="1800" b="0" i="0" u="none" strike="noStrike" cap="none">
                          <a:solidFill>
                            <a:schemeClr val="bg2">
                              <a:lumMod val="10000"/>
                            </a:schemeClr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Pin 37 on J21</a:t>
                      </a:r>
                      <a:endParaRPr sz="1800" u="none" strike="noStrike" cap="none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45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rPr lang="en-US" sz="1800" u="none" strike="noStrike" cap="none">
                          <a:solidFill>
                            <a:schemeClr val="bg2">
                              <a:lumMod val="10000"/>
                            </a:schemeClr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gpio394</a:t>
                      </a:r>
                      <a:endParaRPr sz="1800" u="none" strike="noStrike" cap="none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DECA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Times New Roman"/>
                        <a:buNone/>
                      </a:pPr>
                      <a:r>
                        <a:rPr lang="en-US" sz="1800" b="0" i="0" u="none" strike="noStrike" cap="none">
                          <a:solidFill>
                            <a:schemeClr val="bg2">
                              <a:lumMod val="10000"/>
                            </a:schemeClr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Pin 38 on J21</a:t>
                      </a:r>
                      <a:endParaRPr sz="1800" u="none" strike="noStrike" cap="none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45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rPr lang="en-US" sz="1800" u="none" strike="noStrike" cap="none">
                          <a:solidFill>
                            <a:schemeClr val="bg2">
                              <a:lumMod val="10000"/>
                            </a:schemeClr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gpio393</a:t>
                      </a:r>
                      <a:endParaRPr sz="1800" u="none" strike="noStrike" cap="none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DECA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Times New Roman"/>
                        <a:buNone/>
                      </a:pPr>
                      <a:r>
                        <a:rPr lang="en-US" sz="1800" b="0" i="0" u="none" strike="noStrike" cap="none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Pin 40 on J21</a:t>
                      </a:r>
                      <a:endParaRPr sz="1800" u="none" strike="noStrike" cap="none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0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>
                <a:sym typeface="Arial"/>
              </a:rPr>
              <a:t>TX2 </a:t>
            </a:r>
            <a:r>
              <a:rPr lang="zh-TW" altLang="en-US">
                <a:sym typeface="Arial"/>
              </a:rPr>
              <a:t>的 </a:t>
            </a:r>
            <a:r>
              <a:rPr lang="en-US">
                <a:sym typeface="Arial"/>
              </a:rPr>
              <a:t>GPIO </a:t>
            </a:r>
            <a:r>
              <a:rPr lang="zh-TW" altLang="en-US">
                <a:sym typeface="Arial"/>
              </a:rPr>
              <a:t>腳位介紹</a:t>
            </a:r>
          </a:p>
        </p:txBody>
      </p:sp>
      <p:sp>
        <p:nvSpPr>
          <p:cNvPr id="291" name="Google Shape;291;p20"/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>
                <a:sym typeface="Times New Roman"/>
              </a:rPr>
              <a:t>接腳位置編號</a:t>
            </a:r>
          </a:p>
          <a:p>
            <a:pPr lvl="0"/>
            <a:r>
              <a:rPr lang="zh-TW" altLang="en-US">
                <a:sym typeface="Times New Roman"/>
              </a:rPr>
              <a:t>綠色為可自定義腳位</a:t>
            </a:r>
            <a:r>
              <a:rPr lang="en-US" altLang="zh-TW"/>
              <a:t>(High: 1.8V/3.3V)</a:t>
            </a:r>
            <a:endParaRPr lang="zh-TW" altLang="en-US"/>
          </a:p>
          <a:p>
            <a:pPr lvl="0"/>
            <a:r>
              <a:rPr lang="zh-TW" altLang="en-US">
                <a:sym typeface="Times New Roman"/>
              </a:rPr>
              <a:t>黃色為接地</a:t>
            </a:r>
            <a:r>
              <a:rPr lang="en-US" altLang="zh-TW"/>
              <a:t>(GND)</a:t>
            </a:r>
            <a:endParaRPr lang="zh-TW" altLang="en-US"/>
          </a:p>
        </p:txBody>
      </p:sp>
      <p:sp>
        <p:nvSpPr>
          <p:cNvPr id="292" name="Google Shape;292;p20"/>
          <p:cNvSpPr txBox="1"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-US" smtClean="0"/>
              <a:pPr lvl="0"/>
              <a:t>22</a:t>
            </a:fld>
            <a:endParaRPr lang="en-US"/>
          </a:p>
        </p:txBody>
      </p:sp>
      <p:graphicFrame>
        <p:nvGraphicFramePr>
          <p:cNvPr id="293" name="Google Shape;293;p20"/>
          <p:cNvGraphicFramePr/>
          <p:nvPr>
            <p:extLst>
              <p:ext uri="{D42A27DB-BD31-4B8C-83A1-F6EECF244321}">
                <p14:modId xmlns:p14="http://schemas.microsoft.com/office/powerpoint/2010/main" val="395993206"/>
              </p:ext>
            </p:extLst>
          </p:nvPr>
        </p:nvGraphicFramePr>
        <p:xfrm>
          <a:off x="2438500" y="3429000"/>
          <a:ext cx="7315000" cy="787400"/>
        </p:xfrm>
        <a:graphic>
          <a:graphicData uri="http://schemas.openxmlformats.org/drawingml/2006/table">
            <a:tbl>
              <a:tblPr>
                <a:noFill/>
                <a:tableStyleId>{21BE5D1A-991D-441D-8C33-6363E562F7A7}</a:tableStyleId>
              </a:tblPr>
              <a:tblGrid>
                <a:gridCol w="365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5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5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5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57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65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657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57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65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657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6575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6575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6575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6575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6575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65750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65750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65750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65750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65750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</a:tblGrid>
              <a:tr h="3937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rPr lang="en-US" sz="1800" u="none" strike="noStrike" cap="none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endParaRPr sz="1800" u="none" strike="noStrike" cap="none">
                        <a:solidFill>
                          <a:schemeClr val="tx1"/>
                        </a:solidFill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rPr lang="en-US" sz="1800" u="none" strike="noStrike" cap="none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</a:t>
                      </a:r>
                      <a:endParaRPr sz="1800" u="none" strike="noStrike" cap="none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rPr lang="en-US" sz="1800" u="none" strike="noStrike" cap="none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6</a:t>
                      </a:r>
                      <a:endParaRPr sz="1800" u="none" strike="noStrike" cap="none" dirty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rPr lang="en-US" sz="1800" u="none" strike="noStrike" cap="none" dirty="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8</a:t>
                      </a:r>
                      <a:endParaRPr sz="1800" u="none" strike="noStrike" cap="none" dirty="0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rPr lang="en-US" sz="1800" u="none" strike="noStrike" cap="none" dirty="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10</a:t>
                      </a:r>
                      <a:endParaRPr sz="1800" u="none" strike="noStrike" cap="none" dirty="0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rPr lang="en-US" sz="1800" u="none" strike="noStrike" cap="none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12</a:t>
                      </a:r>
                      <a:endParaRPr sz="1800" u="none" strike="noStrike" cap="none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rPr lang="en-US" sz="1800" u="none" strike="noStrike" cap="none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14</a:t>
                      </a:r>
                      <a:endParaRPr sz="1800" u="none" strike="noStrike" cap="none" dirty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rPr lang="en-US" sz="1800" u="none" strike="noStrike" cap="none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16</a:t>
                      </a:r>
                      <a:endParaRPr sz="1800" u="none" strike="noStrike" cap="none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rPr lang="en-US" sz="1800" u="none" strike="noStrike" cap="none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18</a:t>
                      </a:r>
                      <a:endParaRPr sz="1800" u="none" strike="noStrike" cap="none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rPr lang="en-US" sz="1800" u="none" strike="noStrike" cap="none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20</a:t>
                      </a:r>
                      <a:endParaRPr sz="1800" u="none" strike="noStrike" cap="none" dirty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rPr lang="en-US" sz="1800" u="none" strike="noStrike" cap="none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22</a:t>
                      </a:r>
                      <a:endParaRPr sz="1800" u="none" strike="noStrike" cap="none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rPr lang="en-US" sz="1800" u="none" strike="noStrike" cap="none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24</a:t>
                      </a:r>
                      <a:endParaRPr sz="1800" u="none" strike="noStrike" cap="none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rPr lang="en-US" sz="1800" u="none" strike="noStrike" cap="none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26</a:t>
                      </a:r>
                      <a:endParaRPr sz="1800" u="none" strike="noStrike" cap="none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rPr lang="en-US" sz="1800" u="none" strike="noStrike" cap="none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28</a:t>
                      </a:r>
                      <a:endParaRPr sz="1800" u="none" strike="noStrike" cap="none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rPr lang="en-US" sz="1800" u="none" strike="noStrike" cap="none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30</a:t>
                      </a:r>
                      <a:endParaRPr sz="1800" u="none" strike="noStrike" cap="none" dirty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rPr lang="en-US" sz="1800" u="none" strike="noStrike" cap="none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32</a:t>
                      </a:r>
                      <a:endParaRPr sz="1800" u="none" strike="noStrike" cap="none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rPr lang="en-US" sz="1800" u="none" strike="noStrike" cap="none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34</a:t>
                      </a:r>
                      <a:endParaRPr sz="1800" u="none" strike="noStrike" cap="none" dirty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rPr lang="en-US" sz="1800" u="none" strike="noStrike" cap="none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36</a:t>
                      </a:r>
                      <a:endParaRPr sz="1800" u="none" strike="noStrike" cap="none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rPr lang="en-US" sz="1800" u="none" strike="noStrike" cap="none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38</a:t>
                      </a:r>
                      <a:endParaRPr sz="1800" u="none" strike="noStrike" cap="none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rPr lang="en-US" sz="1800" u="none" strike="noStrike" cap="none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40</a:t>
                      </a:r>
                      <a:endParaRPr sz="1800" u="none" strike="noStrike" cap="none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rPr lang="en-US" sz="1800" u="none" strike="noStrike" cap="none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sz="1800" u="none" strike="noStrike" cap="none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rPr lang="en-US" sz="1800" u="none" strike="noStrike" cap="none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</a:t>
                      </a:r>
                      <a:endParaRPr sz="1800" u="none" strike="noStrike" cap="none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rPr lang="en-US" sz="1800" u="none" strike="noStrike" cap="none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</a:t>
                      </a:r>
                      <a:endParaRPr sz="1800" u="none" strike="noStrike" cap="none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rPr lang="en-US" sz="1800" u="none" strike="noStrike" cap="none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7</a:t>
                      </a:r>
                      <a:endParaRPr sz="1800" u="none" strike="noStrike" cap="none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rPr lang="en-US" sz="1800" u="none" strike="noStrike" cap="none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9</a:t>
                      </a:r>
                      <a:endParaRPr sz="1800" u="none" strike="noStrike" cap="none" dirty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rPr lang="en-US" sz="1800" u="none" strike="noStrike" cap="none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11</a:t>
                      </a:r>
                      <a:endParaRPr sz="1800" u="none" strike="noStrike" cap="none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rPr lang="en-US" sz="1800" u="none" strike="noStrike" cap="none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13</a:t>
                      </a:r>
                      <a:endParaRPr sz="1800" u="none" strike="noStrike" cap="none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rPr lang="en-US" sz="1800" u="none" strike="noStrike" cap="none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15</a:t>
                      </a:r>
                      <a:endParaRPr sz="1800" u="none" strike="noStrike" cap="none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rPr lang="en-US" sz="1800" u="none" strike="noStrike" cap="none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17</a:t>
                      </a:r>
                      <a:endParaRPr sz="1800" u="none" strike="noStrike" cap="none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rPr lang="en-US" sz="1800" u="none" strike="noStrike" cap="none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19</a:t>
                      </a:r>
                      <a:endParaRPr sz="1800" u="none" strike="noStrike" cap="none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rPr lang="en-US" sz="1800" u="none" strike="noStrike" cap="none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21</a:t>
                      </a:r>
                      <a:endParaRPr sz="1800" u="none" strike="noStrike" cap="none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rPr lang="en-US" sz="1800" u="none" strike="noStrike" cap="none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23</a:t>
                      </a:r>
                      <a:endParaRPr sz="1800" u="none" strike="noStrike" cap="none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rPr lang="en-US" sz="1800" u="none" strike="noStrike" cap="none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25</a:t>
                      </a:r>
                      <a:endParaRPr sz="1800" u="none" strike="noStrike" cap="none" dirty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rPr lang="en-US" sz="1800" u="none" strike="noStrike" cap="none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27</a:t>
                      </a:r>
                      <a:endParaRPr sz="1800" u="none" strike="noStrike" cap="none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rPr lang="en-US" sz="1800" u="none" strike="noStrike" cap="none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29</a:t>
                      </a:r>
                      <a:endParaRPr sz="1800" u="none" strike="noStrike" cap="none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rPr lang="en-US" sz="1800" u="none" strike="noStrike" cap="none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31</a:t>
                      </a:r>
                      <a:endParaRPr sz="1800" u="none" strike="noStrike" cap="none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rPr lang="en-US" sz="1800" u="none" strike="noStrike" cap="none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33</a:t>
                      </a:r>
                      <a:endParaRPr sz="1800" u="none" strike="noStrike" cap="none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rPr lang="en-US" sz="1800" u="none" strike="noStrike" cap="none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35</a:t>
                      </a:r>
                      <a:endParaRPr sz="1800" u="none" strike="noStrike" cap="none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rPr lang="en-US" sz="1800" u="none" strike="noStrike" cap="none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37</a:t>
                      </a:r>
                      <a:endParaRPr sz="1800" u="none" strike="noStrike" cap="none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rPr lang="en-US" sz="1800" u="none" strike="noStrike" cap="none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39</a:t>
                      </a:r>
                      <a:endParaRPr sz="1800" u="none" strike="noStrike" cap="none" dirty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2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>
                <a:sym typeface="Arial"/>
              </a:rPr>
              <a:t>TX2 </a:t>
            </a:r>
            <a:r>
              <a:rPr lang="zh-TW" altLang="en-US">
                <a:sym typeface="Arial"/>
              </a:rPr>
              <a:t>的 </a:t>
            </a:r>
            <a:r>
              <a:rPr lang="en-US">
                <a:sym typeface="Arial"/>
              </a:rPr>
              <a:t>GPIO </a:t>
            </a:r>
            <a:r>
              <a:rPr lang="zh-TW" altLang="en-US">
                <a:sym typeface="Arial"/>
              </a:rPr>
              <a:t>腳位介紹</a:t>
            </a:r>
          </a:p>
        </p:txBody>
      </p:sp>
      <p:sp>
        <p:nvSpPr>
          <p:cNvPr id="302" name="Google Shape;302;p21"/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dirty="0">
                <a:sym typeface="Times New Roman"/>
              </a:rPr>
              <a:t>詳細</a:t>
            </a:r>
            <a:r>
              <a:rPr lang="en-US" altLang="zh-TW" dirty="0">
                <a:sym typeface="Times New Roman"/>
              </a:rPr>
              <a:t>GPIO</a:t>
            </a:r>
            <a:r>
              <a:rPr lang="zh-TW" altLang="en-US" dirty="0">
                <a:sym typeface="Times New Roman"/>
              </a:rPr>
              <a:t>接腳說明可以參考</a:t>
            </a:r>
          </a:p>
          <a:p>
            <a:pPr lvl="1"/>
            <a:r>
              <a:rPr lang="zh-TW" altLang="en-US" dirty="0">
                <a:sym typeface="Times New Roman"/>
              </a:rPr>
              <a:t>網頁</a:t>
            </a:r>
            <a:r>
              <a:rPr lang="en-US" altLang="zh-TW" dirty="0">
                <a:sym typeface="Times New Roman"/>
              </a:rPr>
              <a:t>: </a:t>
            </a:r>
            <a:endParaRPr lang="zh-TW" altLang="en-US" dirty="0">
              <a:sym typeface="Times New Roman"/>
            </a:endParaRPr>
          </a:p>
          <a:p>
            <a:pPr lvl="1"/>
            <a:r>
              <a:rPr lang="en-US" altLang="zh-TW" dirty="0">
                <a:solidFill>
                  <a:schemeClr val="bg1"/>
                </a:solidFill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https://www.jetsonhacks.com/nvidia-jetson-tx2-j21-header-pinout/</a:t>
            </a:r>
            <a:endParaRPr lang="zh-TW" altLang="en-US" dirty="0">
              <a:solidFill>
                <a:schemeClr val="bg1"/>
              </a:solidFill>
              <a:sym typeface="Arial"/>
            </a:endParaRPr>
          </a:p>
          <a:p>
            <a:pPr lvl="1"/>
            <a:r>
              <a:rPr lang="en-US" altLang="zh-TW" dirty="0">
                <a:sym typeface="Times New Roman"/>
              </a:rPr>
              <a:t>TX2</a:t>
            </a:r>
            <a:r>
              <a:rPr lang="zh-TW" altLang="en-US" dirty="0">
                <a:sym typeface="Times New Roman"/>
              </a:rPr>
              <a:t>開發手冊</a:t>
            </a:r>
          </a:p>
          <a:p>
            <a:pPr lvl="1"/>
            <a:r>
              <a:rPr lang="en-US" altLang="zh-TW" dirty="0">
                <a:solidFill>
                  <a:schemeClr val="bg1"/>
                </a:solidFill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https://forums.developer.nvidia.com/uploads/short-url/QhIPn8rdiD1Cp4w7ueh28eQpHR.pdf</a:t>
            </a:r>
            <a:endParaRPr lang="zh-TW" altLang="en-US" dirty="0">
              <a:solidFill>
                <a:schemeClr val="bg1"/>
              </a:solidFill>
              <a:sym typeface="arial"/>
            </a:endParaRPr>
          </a:p>
          <a:p>
            <a:pPr lvl="1"/>
            <a:endParaRPr lang="zh-TW" altLang="en-US" dirty="0">
              <a:sym typeface="Arial"/>
            </a:endParaRPr>
          </a:p>
        </p:txBody>
      </p:sp>
      <p:sp>
        <p:nvSpPr>
          <p:cNvPr id="303" name="Google Shape;303;p21"/>
          <p:cNvSpPr txBox="1"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-US" smtClean="0"/>
              <a:pPr lvl="0"/>
              <a:t>23</a:t>
            </a:fld>
            <a:endParaRPr 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2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>
                <a:sym typeface="Arial"/>
              </a:rPr>
              <a:t>UBUNTU </a:t>
            </a:r>
            <a:r>
              <a:rPr lang="zh-TW" altLang="en-US">
                <a:sym typeface="Arial"/>
              </a:rPr>
              <a:t>操作 </a:t>
            </a:r>
            <a:r>
              <a:rPr lang="en-US">
                <a:sym typeface="Arial"/>
              </a:rPr>
              <a:t>TX2 </a:t>
            </a:r>
            <a:r>
              <a:rPr lang="zh-TW" altLang="en-US">
                <a:sym typeface="Arial"/>
              </a:rPr>
              <a:t>上的 </a:t>
            </a:r>
            <a:r>
              <a:rPr lang="en-US">
                <a:sym typeface="Arial"/>
              </a:rPr>
              <a:t>GPIO</a:t>
            </a:r>
          </a:p>
        </p:txBody>
      </p:sp>
      <p:sp>
        <p:nvSpPr>
          <p:cNvPr id="313" name="Google Shape;313;p22"/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>
                <a:sym typeface="Times New Roman"/>
              </a:rPr>
              <a:t>在</a:t>
            </a:r>
            <a:r>
              <a:rPr lang="en-US"/>
              <a:t>Ubuntu</a:t>
            </a:r>
            <a:r>
              <a:rPr lang="zh-TW" altLang="en-US">
                <a:sym typeface="Times New Roman"/>
              </a:rPr>
              <a:t>上已於</a:t>
            </a:r>
            <a:r>
              <a:rPr lang="en-US"/>
              <a:t>Kernel</a:t>
            </a:r>
            <a:r>
              <a:rPr lang="zh-TW" altLang="en-US">
                <a:sym typeface="Times New Roman"/>
              </a:rPr>
              <a:t>層將</a:t>
            </a:r>
            <a:r>
              <a:rPr lang="en-US"/>
              <a:t>GPIO</a:t>
            </a:r>
            <a:r>
              <a:rPr lang="zh-TW" altLang="en-US">
                <a:sym typeface="Times New Roman"/>
              </a:rPr>
              <a:t>的操作包裝過了，使用者無法使用</a:t>
            </a:r>
            <a:r>
              <a:rPr lang="en-US"/>
              <a:t>ioctl (input/output control)</a:t>
            </a:r>
            <a:r>
              <a:rPr lang="zh-TW" altLang="en-US">
                <a:sym typeface="Times New Roman"/>
              </a:rPr>
              <a:t>這類的方式直接存取</a:t>
            </a:r>
            <a:r>
              <a:rPr lang="en-US"/>
              <a:t>GPIO</a:t>
            </a:r>
            <a:endParaRPr lang="en-US">
              <a:sym typeface="Times New Roman"/>
            </a:endParaRPr>
          </a:p>
          <a:p>
            <a:pPr lvl="0"/>
            <a:r>
              <a:rPr lang="zh-TW" altLang="en-US">
                <a:sym typeface="Times New Roman"/>
              </a:rPr>
              <a:t>需要透過</a:t>
            </a:r>
            <a:r>
              <a:rPr lang="en-US" altLang="zh-TW"/>
              <a:t>/</a:t>
            </a:r>
            <a:r>
              <a:rPr lang="en-US"/>
              <a:t>sys/class/gpio/</a:t>
            </a:r>
            <a:r>
              <a:rPr lang="zh-TW" altLang="en-US">
                <a:sym typeface="Times New Roman"/>
              </a:rPr>
              <a:t>下的</a:t>
            </a:r>
            <a:r>
              <a:rPr lang="en-US"/>
              <a:t>export</a:t>
            </a:r>
            <a:r>
              <a:rPr lang="zh-TW" altLang="en-US">
                <a:sym typeface="Times New Roman"/>
              </a:rPr>
              <a:t>先啟用指定的</a:t>
            </a:r>
            <a:r>
              <a:rPr lang="en-US"/>
              <a:t>GPIO Pin </a:t>
            </a:r>
          </a:p>
          <a:p>
            <a:pPr lvl="0"/>
            <a:r>
              <a:rPr lang="en-US">
                <a:sym typeface="Times New Roman"/>
              </a:rPr>
              <a:t>(</a:t>
            </a:r>
            <a:r>
              <a:rPr lang="en-US"/>
              <a:t>Ubuntu</a:t>
            </a:r>
            <a:r>
              <a:rPr lang="zh-TW" altLang="en-US">
                <a:sym typeface="Times New Roman"/>
              </a:rPr>
              <a:t>只認識</a:t>
            </a:r>
            <a:r>
              <a:rPr lang="en-US"/>
              <a:t>sysfs filename</a:t>
            </a:r>
            <a:r>
              <a:rPr lang="zh-TW" altLang="en-US">
                <a:sym typeface="Times New Roman"/>
              </a:rPr>
              <a:t>的編號</a:t>
            </a:r>
            <a:r>
              <a:rPr lang="en-US" altLang="zh-TW">
                <a:sym typeface="Times New Roman"/>
              </a:rPr>
              <a:t>)</a:t>
            </a:r>
            <a:endParaRPr lang="zh-TW" altLang="en-US"/>
          </a:p>
          <a:p>
            <a:pPr lvl="0"/>
            <a:r>
              <a:rPr lang="zh-TW" altLang="en-US">
                <a:sym typeface="Times New Roman"/>
              </a:rPr>
              <a:t>啟用的</a:t>
            </a:r>
            <a:r>
              <a:rPr lang="en-US"/>
              <a:t>sysfs filename</a:t>
            </a:r>
            <a:r>
              <a:rPr lang="zh-TW" altLang="en-US">
                <a:sym typeface="Times New Roman"/>
              </a:rPr>
              <a:t>會產生一個資料夾，編輯裡面的文件可以對對應的</a:t>
            </a:r>
            <a:r>
              <a:rPr lang="en-US"/>
              <a:t>GPIO</a:t>
            </a:r>
            <a:r>
              <a:rPr lang="en-US">
                <a:sym typeface="Times New Roman"/>
              </a:rPr>
              <a:t> </a:t>
            </a:r>
            <a:r>
              <a:rPr lang="en-US"/>
              <a:t>Pin</a:t>
            </a:r>
            <a:r>
              <a:rPr lang="zh-TW" altLang="en-US">
                <a:sym typeface="Times New Roman"/>
              </a:rPr>
              <a:t>產生相對應的控制</a:t>
            </a:r>
          </a:p>
          <a:p>
            <a:pPr lvl="2"/>
            <a:endParaRPr lang="zh-TW" altLang="en-US">
              <a:sym typeface="Arial"/>
            </a:endParaRPr>
          </a:p>
        </p:txBody>
      </p:sp>
      <p:sp>
        <p:nvSpPr>
          <p:cNvPr id="314" name="Google Shape;314;p22"/>
          <p:cNvSpPr txBox="1"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-US" smtClean="0"/>
              <a:pPr lvl="0"/>
              <a:t>24</a:t>
            </a:fld>
            <a:endParaRPr 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3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>
                <a:sym typeface="Arial"/>
              </a:rPr>
              <a:t>UBUNTU </a:t>
            </a:r>
            <a:r>
              <a:rPr lang="zh-TW" altLang="en-US">
                <a:sym typeface="Arial"/>
              </a:rPr>
              <a:t>操作 </a:t>
            </a:r>
            <a:r>
              <a:rPr lang="en-US">
                <a:sym typeface="Arial"/>
              </a:rPr>
              <a:t>TX2 </a:t>
            </a:r>
            <a:r>
              <a:rPr lang="zh-TW" altLang="en-US">
                <a:sym typeface="Arial"/>
              </a:rPr>
              <a:t>上的 </a:t>
            </a:r>
            <a:r>
              <a:rPr lang="en-US">
                <a:sym typeface="Arial"/>
              </a:rPr>
              <a:t>GPIO</a:t>
            </a:r>
          </a:p>
        </p:txBody>
      </p:sp>
      <p:sp>
        <p:nvSpPr>
          <p:cNvPr id="322" name="Google Shape;322;p23"/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dirty="0">
                <a:sym typeface="Times New Roman"/>
              </a:rPr>
              <a:t>操作前必須為</a:t>
            </a:r>
            <a:r>
              <a:rPr lang="en-US" dirty="0"/>
              <a:t>Root</a:t>
            </a:r>
            <a:r>
              <a:rPr lang="zh-TW" altLang="en-US" dirty="0">
                <a:sym typeface="Times New Roman"/>
              </a:rPr>
              <a:t>才能取得控制權</a:t>
            </a:r>
          </a:p>
          <a:p>
            <a:pPr lvl="1"/>
            <a:endParaRPr lang="zh-TW" altLang="en-US" dirty="0">
              <a:sym typeface="Times New Roman"/>
            </a:endParaRPr>
          </a:p>
          <a:p>
            <a:pPr lvl="0"/>
            <a:r>
              <a:rPr lang="zh-TW" altLang="en-US" dirty="0">
                <a:sym typeface="Times New Roman"/>
              </a:rPr>
              <a:t>進入</a:t>
            </a:r>
            <a:r>
              <a:rPr lang="en-US" altLang="zh-TW" dirty="0"/>
              <a:t>/</a:t>
            </a:r>
            <a:r>
              <a:rPr lang="en-US" dirty="0"/>
              <a:t>sys/class/</a:t>
            </a:r>
            <a:r>
              <a:rPr lang="en-US" dirty="0" err="1"/>
              <a:t>gpio</a:t>
            </a:r>
            <a:endParaRPr lang="en-US" dirty="0"/>
          </a:p>
          <a:p>
            <a:pPr lvl="1"/>
            <a:r>
              <a:rPr lang="en-US" dirty="0"/>
              <a:t># cd /sys/class/</a:t>
            </a:r>
            <a:r>
              <a:rPr lang="en-US" dirty="0" err="1"/>
              <a:t>gpio</a:t>
            </a:r>
            <a:r>
              <a:rPr lang="en-US" dirty="0"/>
              <a:t>/</a:t>
            </a:r>
          </a:p>
          <a:p>
            <a:pPr lvl="0"/>
            <a:r>
              <a:rPr lang="zh-TW" altLang="en-US" dirty="0">
                <a:sym typeface="Times New Roman"/>
              </a:rPr>
              <a:t>使用</a:t>
            </a:r>
            <a:r>
              <a:rPr lang="en-US" dirty="0"/>
              <a:t>export</a:t>
            </a:r>
            <a:r>
              <a:rPr lang="zh-TW" altLang="en-US" dirty="0">
                <a:sym typeface="Times New Roman"/>
              </a:rPr>
              <a:t>啟用一個</a:t>
            </a:r>
            <a:r>
              <a:rPr lang="en-US" dirty="0"/>
              <a:t>GPIO Pin</a:t>
            </a:r>
            <a:r>
              <a:rPr lang="en-US" dirty="0">
                <a:sym typeface="Times New Roman"/>
              </a:rPr>
              <a:t>，</a:t>
            </a:r>
            <a:r>
              <a:rPr lang="zh-TW" altLang="en-US" dirty="0">
                <a:sym typeface="Times New Roman"/>
              </a:rPr>
              <a:t>這裡示範</a:t>
            </a:r>
            <a:r>
              <a:rPr lang="en-US" altLang="zh-TW" sz="2800" dirty="0">
                <a:solidFill>
                  <a:srgbClr val="FF0000"/>
                </a:solidFill>
                <a:highlight>
                  <a:srgbClr val="FFFF00"/>
                </a:highlight>
              </a:rPr>
              <a:t>pin15 (</a:t>
            </a:r>
            <a:r>
              <a:rPr lang="en-US" altLang="zh-TW" sz="2800" dirty="0" err="1">
                <a:solidFill>
                  <a:srgbClr val="FF0000"/>
                </a:solidFill>
                <a:highlight>
                  <a:srgbClr val="FFFF00"/>
                </a:highlight>
              </a:rPr>
              <a:t>sysfs</a:t>
            </a:r>
            <a:r>
              <a:rPr lang="en-US" altLang="zh-TW" sz="2800" dirty="0">
                <a:solidFill>
                  <a:srgbClr val="FF0000"/>
                </a:solidFill>
                <a:highlight>
                  <a:srgbClr val="FFFF00"/>
                </a:highlight>
              </a:rPr>
              <a:t> filename: gpio255)</a:t>
            </a:r>
            <a:endParaRPr lang="en-US" dirty="0"/>
          </a:p>
          <a:p>
            <a:pPr lvl="1"/>
            <a:r>
              <a:rPr lang="zh-TW" altLang="en-US" dirty="0">
                <a:sym typeface="Times New Roman"/>
              </a:rPr>
              <a:t>指令</a:t>
            </a:r>
            <a:r>
              <a:rPr lang="en-US" altLang="zh-TW" dirty="0">
                <a:sym typeface="Times New Roman"/>
              </a:rPr>
              <a:t>: </a:t>
            </a:r>
            <a:r>
              <a:rPr lang="en-US" dirty="0"/>
              <a:t>echo (</a:t>
            </a:r>
            <a:r>
              <a:rPr lang="en-US" dirty="0" err="1"/>
              <a:t>sysfs</a:t>
            </a:r>
            <a:r>
              <a:rPr lang="en-US" dirty="0"/>
              <a:t> filename</a:t>
            </a:r>
            <a:r>
              <a:rPr lang="zh-TW" altLang="en-US" dirty="0">
                <a:sym typeface="Times New Roman"/>
              </a:rPr>
              <a:t>編號</a:t>
            </a:r>
            <a:r>
              <a:rPr lang="en-US" altLang="zh-TW" dirty="0"/>
              <a:t>) &gt; </a:t>
            </a:r>
            <a:r>
              <a:rPr lang="en-US" dirty="0"/>
              <a:t>export</a:t>
            </a:r>
          </a:p>
        </p:txBody>
      </p:sp>
      <p:sp>
        <p:nvSpPr>
          <p:cNvPr id="323" name="Google Shape;323;p23"/>
          <p:cNvSpPr txBox="1"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-US" smtClean="0"/>
              <a:pPr lvl="0"/>
              <a:t>25</a:t>
            </a:fld>
            <a:endParaRPr lang="en-US"/>
          </a:p>
        </p:txBody>
      </p:sp>
      <p:pic>
        <p:nvPicPr>
          <p:cNvPr id="324" name="Google Shape;324;p23" descr="畫面剪輯"/>
          <p:cNvPicPr preferRelativeResize="0"/>
          <p:nvPr/>
        </p:nvPicPr>
        <p:blipFill rotWithShape="1">
          <a:blip r:embed="rId3">
            <a:alphaModFix/>
          </a:blip>
          <a:srcRect l="-1" r="4347" b="9091"/>
          <a:stretch/>
        </p:blipFill>
        <p:spPr>
          <a:xfrm>
            <a:off x="2403467" y="2362397"/>
            <a:ext cx="16764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56838" y="4983480"/>
            <a:ext cx="7740332" cy="3238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24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>
                <a:sym typeface="Arial"/>
              </a:rPr>
              <a:t>UBUNTU </a:t>
            </a:r>
            <a:r>
              <a:rPr lang="zh-TW" altLang="en-US">
                <a:sym typeface="Arial"/>
              </a:rPr>
              <a:t>操作 </a:t>
            </a:r>
            <a:r>
              <a:rPr lang="en-US">
                <a:sym typeface="Arial"/>
              </a:rPr>
              <a:t>TX2 </a:t>
            </a:r>
            <a:r>
              <a:rPr lang="zh-TW" altLang="en-US">
                <a:sym typeface="Arial"/>
              </a:rPr>
              <a:t>上的 </a:t>
            </a:r>
            <a:r>
              <a:rPr lang="en-US">
                <a:sym typeface="Arial"/>
              </a:rPr>
              <a:t>GPIO</a:t>
            </a:r>
          </a:p>
        </p:txBody>
      </p:sp>
      <p:sp>
        <p:nvSpPr>
          <p:cNvPr id="334" name="Google Shape;334;p24"/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>
                <a:sym typeface="Times New Roman"/>
              </a:rPr>
              <a:t>查看</a:t>
            </a:r>
            <a:r>
              <a:rPr lang="en-US" altLang="zh-TW"/>
              <a:t>/sys/class/gpio/</a:t>
            </a:r>
            <a:r>
              <a:rPr lang="zh-TW" altLang="en-US">
                <a:sym typeface="Times New Roman"/>
              </a:rPr>
              <a:t>的目錄下是否有剛剛啟用的</a:t>
            </a:r>
            <a:r>
              <a:rPr lang="en-US" altLang="zh-TW"/>
              <a:t>sysfs filename</a:t>
            </a:r>
            <a:r>
              <a:rPr lang="zh-TW" altLang="en-US">
                <a:sym typeface="Times New Roman"/>
              </a:rPr>
              <a:t>對應資料夾</a:t>
            </a:r>
            <a:r>
              <a:rPr lang="en-US" altLang="zh-TW">
                <a:sym typeface="Times New Roman"/>
              </a:rPr>
              <a:t>(</a:t>
            </a:r>
            <a:r>
              <a:rPr lang="zh-TW" altLang="en-US">
                <a:sym typeface="Times New Roman"/>
              </a:rPr>
              <a:t>範例為</a:t>
            </a:r>
            <a:r>
              <a:rPr lang="en-US" altLang="zh-TW"/>
              <a:t>gpio255</a:t>
            </a:r>
            <a:r>
              <a:rPr lang="zh-TW" altLang="en-US">
                <a:sym typeface="Times New Roman"/>
              </a:rPr>
              <a:t>，對應</a:t>
            </a:r>
            <a:r>
              <a:rPr lang="en-US" altLang="zh-TW"/>
              <a:t>pin</a:t>
            </a:r>
            <a:r>
              <a:rPr lang="zh-TW" altLang="en-US">
                <a:sym typeface="Times New Roman"/>
              </a:rPr>
              <a:t>腳為</a:t>
            </a:r>
            <a:r>
              <a:rPr lang="en-US" altLang="zh-TW"/>
              <a:t>15</a:t>
            </a:r>
            <a:r>
              <a:rPr lang="en-US" altLang="zh-TW">
                <a:sym typeface="Times New Roman"/>
              </a:rPr>
              <a:t>)</a:t>
            </a:r>
            <a:endParaRPr lang="zh-TW" altLang="en-US"/>
          </a:p>
          <a:p>
            <a:pPr lvl="0"/>
            <a:endParaRPr lang="zh-TW" altLang="en-US"/>
          </a:p>
          <a:p>
            <a:pPr lvl="1"/>
            <a:endParaRPr lang="zh-TW" altLang="en-US">
              <a:sym typeface="Times New Roman"/>
            </a:endParaRPr>
          </a:p>
          <a:p>
            <a:pPr lvl="1"/>
            <a:endParaRPr lang="zh-TW" altLang="en-US">
              <a:sym typeface="Times New Roman"/>
            </a:endParaRPr>
          </a:p>
          <a:p>
            <a:pPr lvl="0"/>
            <a:r>
              <a:rPr lang="zh-TW" altLang="en-US">
                <a:sym typeface="Times New Roman"/>
              </a:rPr>
              <a:t>進入剛剛產生出來的</a:t>
            </a:r>
            <a:r>
              <a:rPr lang="en-US" altLang="zh-TW"/>
              <a:t>sysfs filename</a:t>
            </a:r>
            <a:r>
              <a:rPr lang="zh-TW" altLang="en-US">
                <a:sym typeface="Times New Roman"/>
              </a:rPr>
              <a:t>對應資料夾，並且查看其資料夾下的內容</a:t>
            </a:r>
          </a:p>
          <a:p>
            <a:pPr lvl="0"/>
            <a:endParaRPr lang="zh-TW" altLang="en-US">
              <a:sym typeface="Arial"/>
            </a:endParaRPr>
          </a:p>
        </p:txBody>
      </p:sp>
      <p:sp>
        <p:nvSpPr>
          <p:cNvPr id="335" name="Google Shape;335;p24"/>
          <p:cNvSpPr txBox="1"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-US" smtClean="0"/>
              <a:pPr lvl="0"/>
              <a:t>26</a:t>
            </a:fld>
            <a:endParaRPr lang="en-US"/>
          </a:p>
        </p:txBody>
      </p:sp>
      <p:grpSp>
        <p:nvGrpSpPr>
          <p:cNvPr id="336" name="Google Shape;336;p24"/>
          <p:cNvGrpSpPr/>
          <p:nvPr/>
        </p:nvGrpSpPr>
        <p:grpSpPr>
          <a:xfrm>
            <a:off x="2751444" y="2887836"/>
            <a:ext cx="6021537" cy="1082327"/>
            <a:chOff x="1828800" y="2743200"/>
            <a:chExt cx="5562600" cy="792863"/>
          </a:xfrm>
        </p:grpSpPr>
        <p:pic>
          <p:nvPicPr>
            <p:cNvPr id="337" name="Google Shape;337;p2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874857" y="2743200"/>
              <a:ext cx="5516543" cy="79286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8" name="Google Shape;338;p24"/>
            <p:cNvSpPr/>
            <p:nvPr/>
          </p:nvSpPr>
          <p:spPr>
            <a:xfrm>
              <a:off x="1828800" y="3276600"/>
              <a:ext cx="838200" cy="259463"/>
            </a:xfrm>
            <a:prstGeom prst="rect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39" name="Google Shape;339;p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839808" y="4897217"/>
            <a:ext cx="6512384" cy="7386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20D0B5D2-7AA9-4D17-8740-6A4A61390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UBUNTU </a:t>
            </a:r>
            <a:r>
              <a:rPr lang="zh-TW" altLang="en-US" dirty="0"/>
              <a:t>操作 </a:t>
            </a:r>
            <a:r>
              <a:rPr lang="en-US" dirty="0"/>
              <a:t>TX2 </a:t>
            </a:r>
            <a:r>
              <a:rPr lang="zh-TW" altLang="en-US" dirty="0"/>
              <a:t>上的 </a:t>
            </a:r>
            <a:r>
              <a:rPr lang="en-US" dirty="0"/>
              <a:t>GPIO</a:t>
            </a:r>
          </a:p>
        </p:txBody>
      </p:sp>
      <p:sp>
        <p:nvSpPr>
          <p:cNvPr id="348" name="Google Shape;348;p25"/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>
                <a:sym typeface="Times New Roman"/>
              </a:rPr>
              <a:t>主要會使用到</a:t>
            </a:r>
            <a:r>
              <a:rPr lang="en-US"/>
              <a:t>GPIO direction</a:t>
            </a:r>
            <a:r>
              <a:rPr lang="zh-TW" altLang="en-US">
                <a:sym typeface="Times New Roman"/>
              </a:rPr>
              <a:t>與</a:t>
            </a:r>
            <a:r>
              <a:rPr lang="en-US"/>
              <a:t>value</a:t>
            </a:r>
          </a:p>
          <a:p>
            <a:pPr lvl="1"/>
            <a:r>
              <a:rPr lang="en-US"/>
              <a:t>direction</a:t>
            </a:r>
            <a:r>
              <a:rPr lang="en-US">
                <a:sym typeface="Times New Roman"/>
              </a:rPr>
              <a:t>: </a:t>
            </a:r>
            <a:r>
              <a:rPr lang="zh-TW" altLang="en-US">
                <a:sym typeface="Times New Roman"/>
              </a:rPr>
              <a:t>用來設定</a:t>
            </a:r>
            <a:r>
              <a:rPr lang="en-US"/>
              <a:t>in/out</a:t>
            </a:r>
          </a:p>
          <a:p>
            <a:pPr lvl="1"/>
            <a:r>
              <a:rPr lang="en-US"/>
              <a:t>value</a:t>
            </a:r>
            <a:r>
              <a:rPr lang="en-US">
                <a:sym typeface="Times New Roman"/>
              </a:rPr>
              <a:t>: </a:t>
            </a:r>
            <a:r>
              <a:rPr lang="zh-TW" altLang="en-US">
                <a:sym typeface="Times New Roman"/>
              </a:rPr>
              <a:t>用來設定</a:t>
            </a:r>
            <a:r>
              <a:rPr lang="en-US" altLang="zh-TW"/>
              <a:t>1/0(</a:t>
            </a:r>
            <a:r>
              <a:rPr lang="zh-TW" altLang="en-US"/>
              <a:t>高電位</a:t>
            </a:r>
            <a:r>
              <a:rPr lang="en-US" altLang="zh-TW"/>
              <a:t>/</a:t>
            </a:r>
            <a:r>
              <a:rPr lang="zh-TW" altLang="en-US"/>
              <a:t>低電位</a:t>
            </a:r>
            <a:r>
              <a:rPr lang="en-US" altLang="zh-TW"/>
              <a:t>)</a:t>
            </a:r>
            <a:endParaRPr lang="zh-TW" altLang="en-US"/>
          </a:p>
          <a:p>
            <a:pPr lvl="0"/>
            <a:r>
              <a:rPr lang="zh-TW" altLang="en-US">
                <a:sym typeface="Times New Roman"/>
              </a:rPr>
              <a:t>設定請用 </a:t>
            </a:r>
            <a:r>
              <a:rPr lang="en-US"/>
              <a:t>echo</a:t>
            </a:r>
            <a:r>
              <a:rPr lang="en-US">
                <a:sym typeface="Times New Roman"/>
              </a:rPr>
              <a:t> (</a:t>
            </a:r>
            <a:r>
              <a:rPr lang="zh-TW" altLang="en-US">
                <a:sym typeface="Times New Roman"/>
              </a:rPr>
              <a:t>內容 </a:t>
            </a:r>
            <a:r>
              <a:rPr lang="en-US"/>
              <a:t>ex: out</a:t>
            </a:r>
            <a:r>
              <a:rPr lang="en-US">
                <a:sym typeface="Times New Roman"/>
              </a:rPr>
              <a:t>) </a:t>
            </a:r>
            <a:r>
              <a:rPr lang="en-US"/>
              <a:t>&gt;</a:t>
            </a:r>
            <a:r>
              <a:rPr lang="en-US">
                <a:sym typeface="Times New Roman"/>
              </a:rPr>
              <a:t> (</a:t>
            </a:r>
            <a:r>
              <a:rPr lang="zh-TW" altLang="en-US">
                <a:sym typeface="Times New Roman"/>
              </a:rPr>
              <a:t>檔案 </a:t>
            </a:r>
            <a:r>
              <a:rPr lang="en-US"/>
              <a:t>ex: direction</a:t>
            </a:r>
            <a:r>
              <a:rPr lang="en-US">
                <a:sym typeface="Times New Roman"/>
              </a:rPr>
              <a:t>)</a:t>
            </a:r>
            <a:endParaRPr lang="en-US"/>
          </a:p>
        </p:txBody>
      </p:sp>
      <p:sp>
        <p:nvSpPr>
          <p:cNvPr id="349" name="Google Shape;349;p25"/>
          <p:cNvSpPr txBox="1"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-US" smtClean="0"/>
              <a:pPr lvl="0"/>
              <a:t>27</a:t>
            </a:fld>
            <a:endParaRPr 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9A44CA01-8BA5-422D-AB26-9CF5DE777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UBUNTU </a:t>
            </a:r>
            <a:r>
              <a:rPr lang="zh-TW" altLang="en-US" dirty="0"/>
              <a:t>操作 </a:t>
            </a:r>
            <a:r>
              <a:rPr lang="en-US" dirty="0"/>
              <a:t>TX2 </a:t>
            </a:r>
            <a:r>
              <a:rPr lang="zh-TW" altLang="en-US" dirty="0"/>
              <a:t>上的 </a:t>
            </a:r>
            <a:r>
              <a:rPr lang="en-US" dirty="0"/>
              <a:t>GPIO</a:t>
            </a:r>
          </a:p>
        </p:txBody>
      </p:sp>
      <p:sp>
        <p:nvSpPr>
          <p:cNvPr id="358" name="Google Shape;358;p26"/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>
                <a:sym typeface="Times New Roman"/>
              </a:rPr>
              <a:t>步驟五</a:t>
            </a:r>
            <a:r>
              <a:rPr lang="en-US" altLang="zh-TW">
                <a:sym typeface="Times New Roman"/>
              </a:rPr>
              <a:t>:</a:t>
            </a:r>
            <a:r>
              <a:rPr lang="zh-TW" altLang="en-US">
                <a:sym typeface="Times New Roman"/>
              </a:rPr>
              <a:t>將剛剛啟用的</a:t>
            </a:r>
            <a:r>
              <a:rPr lang="en-US" altLang="zh-TW"/>
              <a:t>sysfs filename</a:t>
            </a:r>
            <a:r>
              <a:rPr lang="en-US" altLang="zh-TW">
                <a:sym typeface="Times New Roman"/>
              </a:rPr>
              <a:t>(</a:t>
            </a:r>
            <a:r>
              <a:rPr lang="zh-TW" altLang="en-US">
                <a:sym typeface="Times New Roman"/>
              </a:rPr>
              <a:t>範例為</a:t>
            </a:r>
            <a:r>
              <a:rPr lang="en-US" altLang="zh-TW"/>
              <a:t>gpio255</a:t>
            </a:r>
            <a:r>
              <a:rPr lang="en-US" altLang="zh-TW">
                <a:sym typeface="Times New Roman"/>
              </a:rPr>
              <a:t>)</a:t>
            </a:r>
            <a:r>
              <a:rPr lang="zh-TW" altLang="en-US">
                <a:sym typeface="Times New Roman"/>
              </a:rPr>
              <a:t>資料夾下的</a:t>
            </a:r>
            <a:r>
              <a:rPr lang="en-US" altLang="zh-TW"/>
              <a:t>direction</a:t>
            </a:r>
            <a:r>
              <a:rPr lang="zh-TW" altLang="en-US">
                <a:sym typeface="Times New Roman"/>
              </a:rPr>
              <a:t>設定為</a:t>
            </a:r>
            <a:r>
              <a:rPr lang="en-US" altLang="zh-TW"/>
              <a:t>out</a:t>
            </a:r>
            <a:r>
              <a:rPr lang="zh-TW" altLang="en-US">
                <a:sym typeface="Times New Roman"/>
              </a:rPr>
              <a:t>，並且用</a:t>
            </a:r>
            <a:r>
              <a:rPr lang="en-US" altLang="zh-TW"/>
              <a:t>cat</a:t>
            </a:r>
            <a:r>
              <a:rPr lang="zh-TW" altLang="en-US">
                <a:sym typeface="Times New Roman"/>
              </a:rPr>
              <a:t>查看</a:t>
            </a:r>
            <a:r>
              <a:rPr lang="en-US" altLang="zh-TW"/>
              <a:t>direction</a:t>
            </a:r>
            <a:r>
              <a:rPr lang="zh-TW" altLang="en-US"/>
              <a:t>檔案</a:t>
            </a:r>
            <a:r>
              <a:rPr lang="zh-TW" altLang="en-US">
                <a:sym typeface="Times New Roman"/>
              </a:rPr>
              <a:t>內容是否已經為</a:t>
            </a:r>
            <a:r>
              <a:rPr lang="en-US" altLang="zh-TW"/>
              <a:t>out</a:t>
            </a:r>
            <a:endParaRPr lang="zh-TW" altLang="en-US">
              <a:sym typeface="Times New Roman"/>
            </a:endParaRPr>
          </a:p>
          <a:p>
            <a:pPr lvl="0"/>
            <a:endParaRPr lang="zh-TW" altLang="en-US">
              <a:sym typeface="Arial"/>
            </a:endParaRPr>
          </a:p>
          <a:p>
            <a:pPr lvl="0"/>
            <a:endParaRPr lang="zh-TW" altLang="en-US">
              <a:sym typeface="Arial"/>
            </a:endParaRPr>
          </a:p>
        </p:txBody>
      </p:sp>
      <p:sp>
        <p:nvSpPr>
          <p:cNvPr id="359" name="Google Shape;359;p26"/>
          <p:cNvSpPr txBox="1"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-US" smtClean="0"/>
              <a:pPr lvl="0"/>
              <a:t>28</a:t>
            </a:fld>
            <a:endParaRPr lang="en-US"/>
          </a:p>
        </p:txBody>
      </p:sp>
      <p:pic>
        <p:nvPicPr>
          <p:cNvPr id="360" name="Google Shape;360;p26"/>
          <p:cNvPicPr preferRelativeResize="0"/>
          <p:nvPr/>
        </p:nvPicPr>
        <p:blipFill rotWithShape="1">
          <a:blip r:embed="rId3">
            <a:alphaModFix/>
          </a:blip>
          <a:srcRect t="5482"/>
          <a:stretch/>
        </p:blipFill>
        <p:spPr>
          <a:xfrm>
            <a:off x="2209596" y="3429000"/>
            <a:ext cx="7772807" cy="688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836F1F17-DFB4-431F-8187-CA84026957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UBUNTU </a:t>
            </a:r>
            <a:r>
              <a:rPr lang="zh-TW" altLang="en-US" dirty="0"/>
              <a:t>操作 </a:t>
            </a:r>
            <a:r>
              <a:rPr lang="en-US" dirty="0"/>
              <a:t>TX2 </a:t>
            </a:r>
            <a:r>
              <a:rPr lang="zh-TW" altLang="en-US" dirty="0"/>
              <a:t>上的 </a:t>
            </a:r>
            <a:r>
              <a:rPr lang="en-US" dirty="0"/>
              <a:t>GPIO</a:t>
            </a:r>
          </a:p>
        </p:txBody>
      </p:sp>
      <p:sp>
        <p:nvSpPr>
          <p:cNvPr id="369" name="Google Shape;369;p27"/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>
                <a:sym typeface="Times New Roman"/>
              </a:rPr>
              <a:t>將剛剛啟用的</a:t>
            </a:r>
            <a:r>
              <a:rPr lang="en-US" altLang="zh-TW"/>
              <a:t>sysfs filename </a:t>
            </a:r>
            <a:r>
              <a:rPr lang="en-US" altLang="zh-TW">
                <a:sym typeface="Times New Roman"/>
              </a:rPr>
              <a:t>(</a:t>
            </a:r>
            <a:r>
              <a:rPr lang="zh-TW" altLang="en-US">
                <a:sym typeface="Times New Roman"/>
              </a:rPr>
              <a:t>範例為</a:t>
            </a:r>
            <a:r>
              <a:rPr lang="en-US" altLang="zh-TW"/>
              <a:t>gpio255</a:t>
            </a:r>
            <a:r>
              <a:rPr lang="en-US" altLang="zh-TW">
                <a:sym typeface="Times New Roman"/>
              </a:rPr>
              <a:t>)</a:t>
            </a:r>
            <a:r>
              <a:rPr lang="zh-TW" altLang="en-US">
                <a:sym typeface="Times New Roman"/>
              </a:rPr>
              <a:t>資料夾下的</a:t>
            </a:r>
            <a:r>
              <a:rPr lang="en-US" altLang="zh-TW"/>
              <a:t>value</a:t>
            </a:r>
            <a:r>
              <a:rPr lang="zh-TW" altLang="en-US">
                <a:sym typeface="Times New Roman"/>
              </a:rPr>
              <a:t>設定為</a:t>
            </a:r>
            <a:r>
              <a:rPr lang="en-US" altLang="zh-TW"/>
              <a:t>1 </a:t>
            </a:r>
            <a:r>
              <a:rPr lang="zh-TW" altLang="en-US">
                <a:sym typeface="Times New Roman"/>
              </a:rPr>
              <a:t>，並且用</a:t>
            </a:r>
            <a:r>
              <a:rPr lang="en-US" altLang="zh-TW"/>
              <a:t>cat</a:t>
            </a:r>
            <a:r>
              <a:rPr lang="zh-TW" altLang="en-US">
                <a:sym typeface="Times New Roman"/>
              </a:rPr>
              <a:t>查看</a:t>
            </a:r>
            <a:r>
              <a:rPr lang="en-US" altLang="zh-TW"/>
              <a:t>value</a:t>
            </a:r>
            <a:r>
              <a:rPr lang="zh-TW" altLang="en-US">
                <a:sym typeface="Times New Roman"/>
              </a:rPr>
              <a:t>內容是否已經為</a:t>
            </a:r>
            <a:r>
              <a:rPr lang="en-US" altLang="zh-TW"/>
              <a:t>1</a:t>
            </a:r>
            <a:endParaRPr lang="zh-TW" altLang="en-US"/>
          </a:p>
          <a:p>
            <a:pPr lvl="0"/>
            <a:endParaRPr lang="zh-TW" altLang="en-US">
              <a:sym typeface="Arial"/>
            </a:endParaRPr>
          </a:p>
        </p:txBody>
      </p:sp>
      <p:sp>
        <p:nvSpPr>
          <p:cNvPr id="370" name="Google Shape;370;p27"/>
          <p:cNvSpPr txBox="1"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-US" smtClean="0"/>
              <a:pPr lvl="0"/>
              <a:t>29</a:t>
            </a:fld>
            <a:endParaRPr lang="en-US"/>
          </a:p>
        </p:txBody>
      </p:sp>
      <p:pic>
        <p:nvPicPr>
          <p:cNvPr id="371" name="Google Shape;371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07165" y="3352521"/>
            <a:ext cx="7377669" cy="7096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3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OUTLINE</a:t>
            </a:r>
            <a:endParaRPr lang="en-US" dirty="0"/>
          </a:p>
        </p:txBody>
      </p:sp>
      <p:sp>
        <p:nvSpPr>
          <p:cNvPr id="108" name="Google Shape;108;p3"/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GPIO</a:t>
            </a:r>
            <a:r>
              <a:rPr lang="zh-TW" altLang="en-US" dirty="0">
                <a:sym typeface="Times New Roman"/>
              </a:rPr>
              <a:t>簡介</a:t>
            </a:r>
            <a:endParaRPr lang="en-US" altLang="zh-TW" dirty="0">
              <a:sym typeface="Times New Roman"/>
            </a:endParaRPr>
          </a:p>
          <a:p>
            <a:r>
              <a:rPr lang="zh-TW" altLang="en-US" dirty="0">
                <a:sym typeface="Times New Roman"/>
              </a:rPr>
              <a:t>智慧物聯網 </a:t>
            </a:r>
            <a:r>
              <a:rPr lang="en-US" altLang="zh-TW" dirty="0">
                <a:sym typeface="Times New Roman"/>
              </a:rPr>
              <a:t>–</a:t>
            </a:r>
            <a:r>
              <a:rPr lang="zh-TW" altLang="en-US" dirty="0">
                <a:sym typeface="Times New Roman"/>
              </a:rPr>
              <a:t> </a:t>
            </a:r>
            <a:r>
              <a:rPr lang="en-US" altLang="zh-TW" dirty="0">
                <a:sym typeface="Times New Roman"/>
              </a:rPr>
              <a:t>AIOT</a:t>
            </a:r>
            <a:r>
              <a:rPr lang="zh-TW" altLang="en-US" dirty="0">
                <a:sym typeface="Times New Roman"/>
              </a:rPr>
              <a:t>的應用</a:t>
            </a:r>
          </a:p>
          <a:p>
            <a:pPr lvl="0"/>
            <a:r>
              <a:rPr lang="zh-TW" altLang="en-US" dirty="0">
                <a:sym typeface="Times New Roman"/>
              </a:rPr>
              <a:t>嵌入式平台 </a:t>
            </a:r>
            <a:r>
              <a:rPr lang="en-US" dirty="0"/>
              <a:t>TX2</a:t>
            </a:r>
            <a:r>
              <a:rPr lang="en-US" dirty="0">
                <a:sym typeface="Times New Roman"/>
              </a:rPr>
              <a:t> </a:t>
            </a:r>
            <a:r>
              <a:rPr lang="zh-TW" altLang="en-US" dirty="0">
                <a:sym typeface="Times New Roman"/>
              </a:rPr>
              <a:t>的 </a:t>
            </a:r>
            <a:r>
              <a:rPr lang="en-US" dirty="0"/>
              <a:t>GPIO</a:t>
            </a:r>
            <a:r>
              <a:rPr lang="en-US" dirty="0">
                <a:sym typeface="Times New Roman"/>
              </a:rPr>
              <a:t> </a:t>
            </a:r>
            <a:r>
              <a:rPr lang="zh-TW" altLang="en-US" dirty="0">
                <a:sym typeface="Times New Roman"/>
              </a:rPr>
              <a:t>腳位介紹</a:t>
            </a:r>
          </a:p>
          <a:p>
            <a:pPr lvl="0"/>
            <a:r>
              <a:rPr lang="zh-TW" altLang="en-US" dirty="0">
                <a:sym typeface="Times New Roman"/>
              </a:rPr>
              <a:t>透過 </a:t>
            </a:r>
            <a:r>
              <a:rPr lang="en-US" dirty="0"/>
              <a:t>Ubuntu</a:t>
            </a:r>
            <a:r>
              <a:rPr lang="en-US" dirty="0">
                <a:sym typeface="Times New Roman"/>
              </a:rPr>
              <a:t> </a:t>
            </a:r>
            <a:r>
              <a:rPr lang="zh-TW" altLang="en-US" dirty="0">
                <a:sym typeface="Times New Roman"/>
              </a:rPr>
              <a:t>操作 </a:t>
            </a:r>
            <a:r>
              <a:rPr lang="en-US" dirty="0"/>
              <a:t>TX2</a:t>
            </a:r>
            <a:r>
              <a:rPr lang="en-US" dirty="0">
                <a:sym typeface="Times New Roman"/>
              </a:rPr>
              <a:t> </a:t>
            </a:r>
            <a:r>
              <a:rPr lang="zh-TW" altLang="en-US" dirty="0">
                <a:sym typeface="Times New Roman"/>
              </a:rPr>
              <a:t>上的 </a:t>
            </a:r>
            <a:r>
              <a:rPr lang="en-US" dirty="0"/>
              <a:t>GPIO</a:t>
            </a:r>
            <a:endParaRPr lang="en-US" dirty="0">
              <a:sym typeface="Times New Roman"/>
            </a:endParaRPr>
          </a:p>
          <a:p>
            <a:pPr lvl="0"/>
            <a:r>
              <a:rPr lang="zh-TW" altLang="en-US" dirty="0">
                <a:sym typeface="Times New Roman"/>
              </a:rPr>
              <a:t>以 </a:t>
            </a:r>
            <a:r>
              <a:rPr lang="en-US" dirty="0"/>
              <a:t>C++ </a:t>
            </a:r>
            <a:r>
              <a:rPr lang="zh-TW" altLang="en-US" dirty="0">
                <a:sym typeface="Times New Roman"/>
              </a:rPr>
              <a:t>透過 </a:t>
            </a:r>
            <a:r>
              <a:rPr lang="en-US" dirty="0"/>
              <a:t>Ubuntu</a:t>
            </a:r>
            <a:r>
              <a:rPr lang="en-US" dirty="0">
                <a:sym typeface="Times New Roman"/>
              </a:rPr>
              <a:t> </a:t>
            </a:r>
            <a:r>
              <a:rPr lang="en-US" dirty="0"/>
              <a:t>Kernel</a:t>
            </a:r>
            <a:r>
              <a:rPr lang="en-US" dirty="0">
                <a:sym typeface="Times New Roman"/>
              </a:rPr>
              <a:t> </a:t>
            </a:r>
            <a:r>
              <a:rPr lang="zh-TW" altLang="en-US" dirty="0">
                <a:sym typeface="Times New Roman"/>
              </a:rPr>
              <a:t>操作 </a:t>
            </a:r>
            <a:r>
              <a:rPr lang="en-US" dirty="0"/>
              <a:t>TX2</a:t>
            </a:r>
            <a:r>
              <a:rPr lang="en-US" dirty="0">
                <a:sym typeface="Times New Roman"/>
              </a:rPr>
              <a:t> </a:t>
            </a:r>
            <a:r>
              <a:rPr lang="zh-TW" altLang="en-US" dirty="0">
                <a:sym typeface="Times New Roman"/>
              </a:rPr>
              <a:t>上的 </a:t>
            </a:r>
            <a:r>
              <a:rPr lang="en-US" dirty="0"/>
              <a:t>GPIO</a:t>
            </a:r>
            <a:endParaRPr lang="en-US" dirty="0">
              <a:sym typeface="Times New Roman"/>
            </a:endParaRPr>
          </a:p>
          <a:p>
            <a:pPr lvl="0"/>
            <a:r>
              <a:rPr lang="en-US" dirty="0"/>
              <a:t>TX2</a:t>
            </a:r>
            <a:r>
              <a:rPr lang="en-US" dirty="0">
                <a:sym typeface="Times New Roman"/>
              </a:rPr>
              <a:t> </a:t>
            </a:r>
            <a:r>
              <a:rPr lang="en-US" dirty="0"/>
              <a:t>GPIO</a:t>
            </a:r>
            <a:r>
              <a:rPr lang="en-US" dirty="0">
                <a:sym typeface="Times New Roman"/>
              </a:rPr>
              <a:t> </a:t>
            </a:r>
            <a:r>
              <a:rPr lang="zh-TW" altLang="en-US" dirty="0">
                <a:sym typeface="Times New Roman"/>
              </a:rPr>
              <a:t>相關參考資料</a:t>
            </a:r>
            <a:endParaRPr lang="en-US" altLang="zh-TW" dirty="0">
              <a:sym typeface="Times New Roman"/>
            </a:endParaRPr>
          </a:p>
        </p:txBody>
      </p:sp>
      <p:sp>
        <p:nvSpPr>
          <p:cNvPr id="109" name="Google Shape;109;p3"/>
          <p:cNvSpPr txBox="1"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-US" smtClean="0"/>
              <a:pPr lvl="0"/>
              <a:t>3</a:t>
            </a:fld>
            <a:endParaRPr 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92601B3C-281E-4EC8-A79F-49E1CEC20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UBUNTU </a:t>
            </a:r>
            <a:r>
              <a:rPr lang="zh-TW" altLang="en-US" dirty="0"/>
              <a:t>操作 </a:t>
            </a:r>
            <a:r>
              <a:rPr lang="en-US" dirty="0"/>
              <a:t>TX2 </a:t>
            </a:r>
            <a:r>
              <a:rPr lang="zh-TW" altLang="en-US" dirty="0"/>
              <a:t>上的 </a:t>
            </a:r>
            <a:r>
              <a:rPr lang="en-US" dirty="0"/>
              <a:t>GPIO</a:t>
            </a:r>
          </a:p>
        </p:txBody>
      </p:sp>
      <p:sp>
        <p:nvSpPr>
          <p:cNvPr id="380" name="Google Shape;380;p28"/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>
                <a:sym typeface="Times New Roman"/>
              </a:rPr>
              <a:t>若已完成上面的操作步驟，則</a:t>
            </a:r>
            <a:r>
              <a:rPr lang="en-US" altLang="zh-TW"/>
              <a:t>sysfs filename</a:t>
            </a:r>
            <a:r>
              <a:rPr lang="en-US" altLang="zh-TW">
                <a:sym typeface="Times New Roman"/>
              </a:rPr>
              <a:t>(</a:t>
            </a:r>
            <a:r>
              <a:rPr lang="zh-TW" altLang="en-US">
                <a:sym typeface="Times New Roman"/>
              </a:rPr>
              <a:t>範例為</a:t>
            </a:r>
            <a:r>
              <a:rPr lang="en-US" altLang="zh-TW"/>
              <a:t>gpio255</a:t>
            </a:r>
            <a:r>
              <a:rPr lang="en-US" altLang="zh-TW">
                <a:sym typeface="Times New Roman"/>
              </a:rPr>
              <a:t>)</a:t>
            </a:r>
            <a:r>
              <a:rPr lang="zh-TW" altLang="en-US">
                <a:sym typeface="Times New Roman"/>
              </a:rPr>
              <a:t>對應的</a:t>
            </a:r>
            <a:r>
              <a:rPr lang="en-US" altLang="zh-TW"/>
              <a:t>Pin</a:t>
            </a:r>
            <a:r>
              <a:rPr lang="zh-TW" altLang="en-US">
                <a:sym typeface="Times New Roman"/>
              </a:rPr>
              <a:t>腳</a:t>
            </a:r>
            <a:r>
              <a:rPr lang="en-US" altLang="zh-TW">
                <a:sym typeface="Times New Roman"/>
              </a:rPr>
              <a:t>(</a:t>
            </a:r>
            <a:r>
              <a:rPr lang="zh-TW" altLang="en-US">
                <a:sym typeface="Times New Roman"/>
              </a:rPr>
              <a:t>範例為</a:t>
            </a:r>
            <a:r>
              <a:rPr lang="en-US" altLang="zh-TW"/>
              <a:t>Pin 15</a:t>
            </a:r>
            <a:r>
              <a:rPr lang="en-US" altLang="zh-TW">
                <a:sym typeface="Times New Roman"/>
              </a:rPr>
              <a:t>)</a:t>
            </a:r>
            <a:r>
              <a:rPr lang="zh-TW" altLang="en-US">
                <a:sym typeface="Times New Roman"/>
              </a:rPr>
              <a:t>狀態為</a:t>
            </a:r>
            <a:r>
              <a:rPr lang="en-US" altLang="zh-TW"/>
              <a:t>1</a:t>
            </a:r>
            <a:r>
              <a:rPr lang="zh-TW" altLang="en-US">
                <a:sym typeface="Times New Roman"/>
              </a:rPr>
              <a:t>，若有接</a:t>
            </a:r>
            <a:r>
              <a:rPr lang="en-US" altLang="zh-TW"/>
              <a:t>LED</a:t>
            </a:r>
            <a:r>
              <a:rPr lang="zh-TW" altLang="en-US">
                <a:sym typeface="Times New Roman"/>
              </a:rPr>
              <a:t>可以看到該腳位的</a:t>
            </a:r>
            <a:r>
              <a:rPr lang="en-US" altLang="zh-TW"/>
              <a:t>LED</a:t>
            </a:r>
            <a:r>
              <a:rPr lang="zh-TW" altLang="en-US">
                <a:sym typeface="Times New Roman"/>
              </a:rPr>
              <a:t>是亮的</a:t>
            </a:r>
          </a:p>
        </p:txBody>
      </p:sp>
      <p:sp>
        <p:nvSpPr>
          <p:cNvPr id="381" name="Google Shape;381;p28"/>
          <p:cNvSpPr txBox="1"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-US" smtClean="0"/>
              <a:pPr lvl="0"/>
              <a:t>30</a:t>
            </a:fld>
            <a:endParaRPr lang="en-US"/>
          </a:p>
        </p:txBody>
      </p:sp>
      <p:pic>
        <p:nvPicPr>
          <p:cNvPr id="382" name="Google Shape;382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81401" y="2971800"/>
            <a:ext cx="5268727" cy="35774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3" name="Google Shape;383;p28"/>
          <p:cNvCxnSpPr/>
          <p:nvPr/>
        </p:nvCxnSpPr>
        <p:spPr>
          <a:xfrm>
            <a:off x="3124200" y="2724166"/>
            <a:ext cx="1066800" cy="781035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2B2EE850-1856-44DC-AFDC-C387CE1CB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UBUNTU </a:t>
            </a:r>
            <a:r>
              <a:rPr lang="zh-TW" altLang="en-US" dirty="0"/>
              <a:t>操作 </a:t>
            </a:r>
            <a:r>
              <a:rPr lang="en-US" dirty="0"/>
              <a:t>TX2 </a:t>
            </a:r>
            <a:r>
              <a:rPr lang="zh-TW" altLang="en-US" dirty="0"/>
              <a:t>上的 </a:t>
            </a:r>
            <a:r>
              <a:rPr lang="en-US" dirty="0"/>
              <a:t>GPIO</a:t>
            </a:r>
          </a:p>
        </p:txBody>
      </p:sp>
      <p:sp>
        <p:nvSpPr>
          <p:cNvPr id="389" name="Google Shape;389;p29"/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>
                <a:sym typeface="Times New Roman"/>
              </a:rPr>
              <a:t>若要停用剛剛啟用的</a:t>
            </a:r>
            <a:r>
              <a:rPr lang="en-US"/>
              <a:t>GPIO</a:t>
            </a:r>
            <a:r>
              <a:rPr lang="zh-TW" altLang="en-US">
                <a:sym typeface="Times New Roman"/>
              </a:rPr>
              <a:t>需要使用</a:t>
            </a:r>
            <a:r>
              <a:rPr lang="en-US" altLang="zh-TW"/>
              <a:t>/</a:t>
            </a:r>
            <a:r>
              <a:rPr lang="en-US"/>
              <a:t>sys/class/gpio/</a:t>
            </a:r>
            <a:r>
              <a:rPr lang="zh-TW" altLang="en-US">
                <a:sym typeface="Times New Roman"/>
              </a:rPr>
              <a:t>目錄下的</a:t>
            </a:r>
            <a:r>
              <a:rPr lang="en-US"/>
              <a:t>unexport</a:t>
            </a:r>
          </a:p>
          <a:p>
            <a:pPr lvl="1"/>
            <a:r>
              <a:rPr lang="zh-TW" altLang="en-US">
                <a:sym typeface="Times New Roman"/>
              </a:rPr>
              <a:t>指令</a:t>
            </a:r>
            <a:r>
              <a:rPr lang="en-US" altLang="zh-TW">
                <a:sym typeface="Times New Roman"/>
              </a:rPr>
              <a:t>: </a:t>
            </a:r>
            <a:r>
              <a:rPr lang="en-US"/>
              <a:t>echo (sysfs filename</a:t>
            </a:r>
            <a:r>
              <a:rPr lang="zh-TW" altLang="en-US">
                <a:sym typeface="Times New Roman"/>
              </a:rPr>
              <a:t>編號</a:t>
            </a:r>
            <a:r>
              <a:rPr lang="en-US" altLang="zh-TW"/>
              <a:t>) &gt; </a:t>
            </a:r>
            <a:r>
              <a:rPr lang="en-US"/>
              <a:t>unexport</a:t>
            </a:r>
          </a:p>
          <a:p>
            <a:pPr lvl="0"/>
            <a:endParaRPr lang="en-US">
              <a:sym typeface="arial"/>
            </a:endParaRPr>
          </a:p>
        </p:txBody>
      </p:sp>
      <p:sp>
        <p:nvSpPr>
          <p:cNvPr id="390" name="Google Shape;390;p29"/>
          <p:cNvSpPr txBox="1"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-US" smtClean="0"/>
              <a:pPr lvl="0"/>
              <a:t>31</a:t>
            </a:fld>
            <a:endParaRPr lang="en-US"/>
          </a:p>
        </p:txBody>
      </p:sp>
      <p:grpSp>
        <p:nvGrpSpPr>
          <p:cNvPr id="391" name="Google Shape;391;p29"/>
          <p:cNvGrpSpPr/>
          <p:nvPr/>
        </p:nvGrpSpPr>
        <p:grpSpPr>
          <a:xfrm>
            <a:off x="2636958" y="3610979"/>
            <a:ext cx="6918084" cy="1640653"/>
            <a:chOff x="1112958" y="3937548"/>
            <a:chExt cx="6918084" cy="1640653"/>
          </a:xfrm>
        </p:grpSpPr>
        <p:pic>
          <p:nvPicPr>
            <p:cNvPr id="392" name="Google Shape;392;p29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112958" y="3937548"/>
              <a:ext cx="6918084" cy="164065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3" name="Google Shape;393;p29"/>
            <p:cNvSpPr/>
            <p:nvPr/>
          </p:nvSpPr>
          <p:spPr>
            <a:xfrm>
              <a:off x="5410200" y="4572000"/>
              <a:ext cx="2530432" cy="325545"/>
            </a:xfrm>
            <a:prstGeom prst="rect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30"/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zh-TW" altLang="en-US" sz="4000" dirty="0">
                <a:sym typeface="Arial"/>
              </a:rPr>
              <a:t>以 </a:t>
            </a:r>
            <a:r>
              <a:rPr lang="en-US" sz="4000" dirty="0">
                <a:sym typeface="Arial"/>
              </a:rPr>
              <a:t>C++</a:t>
            </a:r>
            <a:r>
              <a:rPr lang="zh-TW" altLang="en-US" sz="4000" dirty="0">
                <a:sym typeface="Arial"/>
              </a:rPr>
              <a:t>透過 </a:t>
            </a:r>
            <a:r>
              <a:rPr lang="en-US" sz="4000" dirty="0">
                <a:sym typeface="Arial"/>
              </a:rPr>
              <a:t>UBUNTU </a:t>
            </a:r>
            <a:r>
              <a:rPr lang="zh-TW" altLang="en-US" sz="4000" dirty="0">
                <a:sym typeface="Arial"/>
              </a:rPr>
              <a:t>操作 </a:t>
            </a:r>
            <a:r>
              <a:rPr lang="en-US" sz="4000" dirty="0">
                <a:sym typeface="Arial"/>
              </a:rPr>
              <a:t>TX2 </a:t>
            </a:r>
            <a:r>
              <a:rPr lang="zh-TW" altLang="en-US" sz="4000" dirty="0">
                <a:sym typeface="Arial"/>
              </a:rPr>
              <a:t>上的 </a:t>
            </a:r>
            <a:r>
              <a:rPr lang="en-US" sz="4000" dirty="0">
                <a:sym typeface="Arial"/>
              </a:rPr>
              <a:t>GPIO</a:t>
            </a:r>
          </a:p>
        </p:txBody>
      </p:sp>
      <p:sp>
        <p:nvSpPr>
          <p:cNvPr id="403" name="Google Shape;403;p30"/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>
                <a:sym typeface="Times New Roman"/>
              </a:rPr>
              <a:t>因為</a:t>
            </a:r>
            <a:r>
              <a:rPr lang="en-US"/>
              <a:t>Ubuntu</a:t>
            </a:r>
            <a:r>
              <a:rPr lang="zh-TW" altLang="en-US">
                <a:sym typeface="Times New Roman"/>
              </a:rPr>
              <a:t>已於</a:t>
            </a:r>
            <a:r>
              <a:rPr lang="en-US"/>
              <a:t>Kernel</a:t>
            </a:r>
            <a:r>
              <a:rPr lang="zh-TW" altLang="en-US">
                <a:sym typeface="Times New Roman"/>
              </a:rPr>
              <a:t>層將</a:t>
            </a:r>
            <a:r>
              <a:rPr lang="en-US"/>
              <a:t>GPIO</a:t>
            </a:r>
            <a:r>
              <a:rPr lang="zh-TW" altLang="en-US">
                <a:sym typeface="Times New Roman"/>
              </a:rPr>
              <a:t>的操作封裝過了，使用者只能從上面範例提到的</a:t>
            </a:r>
            <a:r>
              <a:rPr lang="en-US" altLang="zh-TW"/>
              <a:t>/</a:t>
            </a:r>
            <a:r>
              <a:rPr lang="en-US"/>
              <a:t>sys/class/gpio/</a:t>
            </a:r>
            <a:r>
              <a:rPr lang="zh-TW" altLang="en-US">
                <a:sym typeface="Times New Roman"/>
              </a:rPr>
              <a:t>底下的介面來使用</a:t>
            </a:r>
            <a:r>
              <a:rPr lang="en-US"/>
              <a:t>GPIO</a:t>
            </a:r>
            <a:r>
              <a:rPr lang="en-US">
                <a:sym typeface="Times New Roman"/>
              </a:rPr>
              <a:t>，</a:t>
            </a:r>
            <a:r>
              <a:rPr lang="zh-TW" altLang="en-US">
                <a:sym typeface="Times New Roman"/>
              </a:rPr>
              <a:t>所以在</a:t>
            </a:r>
            <a:r>
              <a:rPr lang="en-US"/>
              <a:t>C/C++</a:t>
            </a:r>
            <a:r>
              <a:rPr lang="zh-TW" altLang="en-US">
                <a:sym typeface="Times New Roman"/>
              </a:rPr>
              <a:t>上我們不能使用</a:t>
            </a:r>
            <a:r>
              <a:rPr lang="en-US"/>
              <a:t>ioctl</a:t>
            </a:r>
            <a:r>
              <a:rPr lang="zh-TW" altLang="en-US">
                <a:sym typeface="Times New Roman"/>
              </a:rPr>
              <a:t>的方式直接控制硬體</a:t>
            </a:r>
          </a:p>
          <a:p>
            <a:pPr lvl="0"/>
            <a:r>
              <a:rPr lang="zh-TW" altLang="en-US">
                <a:sym typeface="Times New Roman"/>
              </a:rPr>
              <a:t>要以</a:t>
            </a:r>
            <a:r>
              <a:rPr lang="en-US"/>
              <a:t>C/C++</a:t>
            </a:r>
            <a:r>
              <a:rPr lang="zh-TW" altLang="en-US">
                <a:sym typeface="Times New Roman"/>
              </a:rPr>
              <a:t>控制</a:t>
            </a:r>
            <a:r>
              <a:rPr lang="en-US" altLang="zh-TW"/>
              <a:t>/</a:t>
            </a:r>
            <a:r>
              <a:rPr lang="en-US"/>
              <a:t>sys/class/gpio/GPIO</a:t>
            </a:r>
            <a:r>
              <a:rPr lang="zh-TW" altLang="en-US">
                <a:sym typeface="Times New Roman"/>
              </a:rPr>
              <a:t>必須透過開檔</a:t>
            </a:r>
            <a:r>
              <a:rPr lang="en-US" altLang="zh-TW">
                <a:sym typeface="Times New Roman"/>
              </a:rPr>
              <a:t>/</a:t>
            </a:r>
            <a:r>
              <a:rPr lang="zh-TW" altLang="en-US">
                <a:sym typeface="Times New Roman"/>
              </a:rPr>
              <a:t>關檔</a:t>
            </a:r>
            <a:r>
              <a:rPr lang="en-US" altLang="zh-TW">
                <a:sym typeface="Times New Roman"/>
              </a:rPr>
              <a:t>/</a:t>
            </a:r>
            <a:r>
              <a:rPr lang="zh-TW" altLang="en-US">
                <a:sym typeface="Times New Roman"/>
              </a:rPr>
              <a:t>寫檔</a:t>
            </a:r>
            <a:r>
              <a:rPr lang="en-US" altLang="zh-TW">
                <a:sym typeface="Times New Roman"/>
              </a:rPr>
              <a:t>/</a:t>
            </a:r>
            <a:r>
              <a:rPr lang="zh-TW" altLang="en-US">
                <a:sym typeface="Times New Roman"/>
              </a:rPr>
              <a:t>讀檔的方式存取底下的介面來操作</a:t>
            </a:r>
            <a:r>
              <a:rPr lang="en-US"/>
              <a:t>GPIO</a:t>
            </a:r>
            <a:endParaRPr lang="en-US">
              <a:sym typeface="Times New Roman"/>
            </a:endParaRPr>
          </a:p>
          <a:p>
            <a:pPr lvl="0"/>
            <a:r>
              <a:rPr lang="zh-TW" altLang="en-US">
                <a:sym typeface="Times New Roman"/>
              </a:rPr>
              <a:t>以下為使用</a:t>
            </a:r>
            <a:r>
              <a:rPr lang="en-US"/>
              <a:t>export, unexport, direction, value </a:t>
            </a:r>
            <a:r>
              <a:rPr lang="zh-TW" altLang="en-US"/>
              <a:t>的</a:t>
            </a:r>
            <a:r>
              <a:rPr lang="en-US"/>
              <a:t>C++ function</a:t>
            </a:r>
            <a:r>
              <a:rPr lang="zh-TW" altLang="en-US">
                <a:sym typeface="Times New Roman"/>
              </a:rPr>
              <a:t>範例</a:t>
            </a:r>
            <a:r>
              <a:rPr lang="en-US"/>
              <a:t>code</a:t>
            </a:r>
            <a:r>
              <a:rPr lang="en-US">
                <a:sym typeface="Times New Roman"/>
              </a:rPr>
              <a:t>(</a:t>
            </a:r>
            <a:r>
              <a:rPr lang="zh-TW" altLang="en-US">
                <a:sym typeface="Times New Roman"/>
              </a:rPr>
              <a:t>僅供參考實際情形請按照使用環境需求改寫</a:t>
            </a:r>
            <a:r>
              <a:rPr lang="en-US" altLang="zh-TW">
                <a:sym typeface="Times New Roman"/>
              </a:rPr>
              <a:t>)</a:t>
            </a:r>
            <a:endParaRPr lang="zh-TW" altLang="en-US"/>
          </a:p>
        </p:txBody>
      </p:sp>
      <p:sp>
        <p:nvSpPr>
          <p:cNvPr id="404" name="Google Shape;404;p30"/>
          <p:cNvSpPr txBox="1"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-US" smtClean="0"/>
              <a:pPr lvl="0"/>
              <a:t>32</a:t>
            </a:fld>
            <a:endParaRPr lang="en-US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31"/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zh-TW" altLang="en-US" sz="4000" dirty="0">
                <a:sym typeface="Arial"/>
              </a:rPr>
              <a:t>以 </a:t>
            </a:r>
            <a:r>
              <a:rPr lang="en-US" sz="4000" dirty="0">
                <a:sym typeface="Arial"/>
              </a:rPr>
              <a:t>C++</a:t>
            </a:r>
            <a:r>
              <a:rPr lang="zh-TW" altLang="en-US" sz="4000" dirty="0">
                <a:sym typeface="Arial"/>
              </a:rPr>
              <a:t>透過 </a:t>
            </a:r>
            <a:r>
              <a:rPr lang="en-US" sz="4000" dirty="0">
                <a:sym typeface="Arial"/>
              </a:rPr>
              <a:t>UBUNTU </a:t>
            </a:r>
            <a:r>
              <a:rPr lang="zh-TW" altLang="en-US" sz="4000" dirty="0">
                <a:sym typeface="Arial"/>
              </a:rPr>
              <a:t>操作 </a:t>
            </a:r>
            <a:r>
              <a:rPr lang="en-US" sz="4000" dirty="0">
                <a:sym typeface="Arial"/>
              </a:rPr>
              <a:t>TX2 </a:t>
            </a:r>
            <a:r>
              <a:rPr lang="zh-TW" altLang="en-US" sz="4000" dirty="0">
                <a:sym typeface="Arial"/>
              </a:rPr>
              <a:t>上的 </a:t>
            </a:r>
            <a:r>
              <a:rPr lang="en-US" sz="4000" dirty="0">
                <a:sym typeface="Arial"/>
              </a:rPr>
              <a:t>GPIO</a:t>
            </a:r>
          </a:p>
        </p:txBody>
      </p:sp>
      <p:sp>
        <p:nvSpPr>
          <p:cNvPr id="412" name="Google Shape;412;p31"/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export</a:t>
            </a:r>
          </a:p>
        </p:txBody>
      </p:sp>
      <p:sp>
        <p:nvSpPr>
          <p:cNvPr id="413" name="Google Shape;413;p31"/>
          <p:cNvSpPr txBox="1"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-US" smtClean="0"/>
              <a:pPr lvl="0"/>
              <a:t>33</a:t>
            </a:fld>
            <a:endParaRPr lang="en-US"/>
          </a:p>
        </p:txBody>
      </p:sp>
      <p:pic>
        <p:nvPicPr>
          <p:cNvPr id="414" name="Google Shape;414;p31" descr="畫面剪輯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99652" y="2327265"/>
            <a:ext cx="8392696" cy="3915321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31"/>
          <p:cNvSpPr txBox="1"/>
          <p:nvPr/>
        </p:nvSpPr>
        <p:spPr>
          <a:xfrm>
            <a:off x="2749397" y="6308209"/>
            <a:ext cx="786707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1800" dirty="0">
                <a:solidFill>
                  <a:schemeClr val="bg1"/>
                </a:solidFill>
                <a:cs typeface="Times New Roman"/>
                <a:sym typeface="Times New Roman"/>
              </a:rPr>
              <a:t>※</a:t>
            </a:r>
            <a:r>
              <a:rPr lang="en-US" sz="1800" dirty="0" err="1">
                <a:solidFill>
                  <a:schemeClr val="bg1"/>
                </a:solidFill>
                <a:cs typeface="Times New Roman"/>
                <a:sym typeface="Times New Roman"/>
              </a:rPr>
              <a:t>snprintf</a:t>
            </a:r>
            <a:r>
              <a:rPr lang="en-US" sz="1800" dirty="0">
                <a:solidFill>
                  <a:schemeClr val="bg1"/>
                </a:solidFill>
                <a:cs typeface="Times New Roman"/>
                <a:sym typeface="Times New Roman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Times New Roman"/>
                <a:sym typeface="Times New Roman"/>
              </a:rPr>
              <a:t>函式為格式化字串內容使用，在後方會再深入說明</a:t>
            </a:r>
            <a:r>
              <a:rPr lang="en-US" sz="1800" dirty="0">
                <a:solidFill>
                  <a:schemeClr val="bg1"/>
                </a:solidFill>
                <a:cs typeface="Times New Roman"/>
                <a:sym typeface="Times New Roman"/>
              </a:rPr>
              <a:t>！</a:t>
            </a:r>
            <a:endParaRPr sz="1800" dirty="0">
              <a:solidFill>
                <a:schemeClr val="bg1"/>
              </a:solidFill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32"/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zh-TW" altLang="en-US" sz="4000" dirty="0">
                <a:sym typeface="Arial"/>
              </a:rPr>
              <a:t>以 </a:t>
            </a:r>
            <a:r>
              <a:rPr lang="en-US" sz="4000" dirty="0">
                <a:sym typeface="Arial"/>
              </a:rPr>
              <a:t>C++</a:t>
            </a:r>
            <a:r>
              <a:rPr lang="zh-TW" altLang="en-US" sz="4000" dirty="0">
                <a:sym typeface="Arial"/>
              </a:rPr>
              <a:t>透過 </a:t>
            </a:r>
            <a:r>
              <a:rPr lang="en-US" sz="4000" dirty="0">
                <a:sym typeface="Arial"/>
              </a:rPr>
              <a:t>UBUNTU </a:t>
            </a:r>
            <a:r>
              <a:rPr lang="zh-TW" altLang="en-US" sz="4000" dirty="0">
                <a:sym typeface="Arial"/>
              </a:rPr>
              <a:t>操作 </a:t>
            </a:r>
            <a:r>
              <a:rPr lang="en-US" sz="4000" dirty="0">
                <a:sym typeface="Arial"/>
              </a:rPr>
              <a:t>TX2 </a:t>
            </a:r>
            <a:r>
              <a:rPr lang="zh-TW" altLang="en-US" sz="4000" dirty="0">
                <a:sym typeface="Arial"/>
              </a:rPr>
              <a:t>上的 </a:t>
            </a:r>
            <a:r>
              <a:rPr lang="en-US" sz="4000" dirty="0">
                <a:sym typeface="Arial"/>
              </a:rPr>
              <a:t>GPIO</a:t>
            </a:r>
          </a:p>
        </p:txBody>
      </p:sp>
      <p:sp>
        <p:nvSpPr>
          <p:cNvPr id="421" name="Google Shape;421;p32"/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unexport</a:t>
            </a:r>
          </a:p>
        </p:txBody>
      </p:sp>
      <p:sp>
        <p:nvSpPr>
          <p:cNvPr id="422" name="Google Shape;422;p32"/>
          <p:cNvSpPr txBox="1"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-US" smtClean="0"/>
              <a:pPr lvl="0"/>
              <a:t>34</a:t>
            </a:fld>
            <a:endParaRPr lang="en-US"/>
          </a:p>
        </p:txBody>
      </p:sp>
      <p:pic>
        <p:nvPicPr>
          <p:cNvPr id="423" name="Google Shape;423;p32" descr="畫面剪輯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32941" y="2333873"/>
            <a:ext cx="8726118" cy="376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9" name="Google Shape;429;p33" descr="畫面剪輯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38400" y="2224385"/>
            <a:ext cx="7315200" cy="4314527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Google Shape;432;p33"/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zh-TW" altLang="en-US" sz="4000" dirty="0">
                <a:sym typeface="Arial"/>
              </a:rPr>
              <a:t>以 </a:t>
            </a:r>
            <a:r>
              <a:rPr lang="en-US" sz="4000" dirty="0">
                <a:sym typeface="Arial"/>
              </a:rPr>
              <a:t>C++</a:t>
            </a:r>
            <a:r>
              <a:rPr lang="zh-TW" altLang="en-US" sz="4000" dirty="0">
                <a:sym typeface="Arial"/>
              </a:rPr>
              <a:t>透過 </a:t>
            </a:r>
            <a:r>
              <a:rPr lang="en-US" sz="4000" dirty="0">
                <a:sym typeface="Arial"/>
              </a:rPr>
              <a:t>UBUNTU </a:t>
            </a:r>
            <a:r>
              <a:rPr lang="zh-TW" altLang="en-US" sz="4000" dirty="0">
                <a:sym typeface="Arial"/>
              </a:rPr>
              <a:t>操作 </a:t>
            </a:r>
            <a:r>
              <a:rPr lang="en-US" sz="4000" dirty="0">
                <a:sym typeface="Arial"/>
              </a:rPr>
              <a:t>TX2 </a:t>
            </a:r>
            <a:r>
              <a:rPr lang="zh-TW" altLang="en-US" sz="4000" dirty="0">
                <a:sym typeface="Arial"/>
              </a:rPr>
              <a:t>上的 </a:t>
            </a:r>
            <a:r>
              <a:rPr lang="en-US" sz="4000" dirty="0">
                <a:sym typeface="Arial"/>
              </a:rPr>
              <a:t>GPIO</a:t>
            </a:r>
          </a:p>
        </p:txBody>
      </p:sp>
      <p:sp>
        <p:nvSpPr>
          <p:cNvPr id="430" name="Google Shape;430;p33"/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>
                <a:sym typeface="Times New Roman"/>
              </a:rPr>
              <a:t>設定</a:t>
            </a:r>
            <a:r>
              <a:rPr lang="en-US"/>
              <a:t>direction</a:t>
            </a:r>
          </a:p>
        </p:txBody>
      </p:sp>
      <p:sp>
        <p:nvSpPr>
          <p:cNvPr id="431" name="Google Shape;431;p33"/>
          <p:cNvSpPr txBox="1"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-US" smtClean="0"/>
              <a:pPr lvl="0"/>
              <a:t>35</a:t>
            </a:fld>
            <a:endParaRPr lang="en-US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5BCA76FE-BE4E-4DFD-B770-69332398B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4000" dirty="0"/>
              <a:t>以 </a:t>
            </a:r>
            <a:r>
              <a:rPr lang="en-US" sz="4000" dirty="0"/>
              <a:t>C++</a:t>
            </a:r>
            <a:r>
              <a:rPr lang="zh-TW" altLang="en-US" sz="4000" dirty="0"/>
              <a:t>透過 </a:t>
            </a:r>
            <a:r>
              <a:rPr lang="en-US" sz="4000" dirty="0"/>
              <a:t>UBUNTU </a:t>
            </a:r>
            <a:r>
              <a:rPr lang="zh-TW" altLang="en-US" sz="4000" dirty="0"/>
              <a:t>操作 </a:t>
            </a:r>
            <a:r>
              <a:rPr lang="en-US" sz="4000" dirty="0"/>
              <a:t>TX2 </a:t>
            </a:r>
            <a:r>
              <a:rPr lang="zh-TW" altLang="en-US" sz="4000" dirty="0"/>
              <a:t>上的 </a:t>
            </a:r>
            <a:r>
              <a:rPr lang="en-US" sz="4000" dirty="0"/>
              <a:t>GPIO</a:t>
            </a:r>
          </a:p>
        </p:txBody>
      </p:sp>
      <p:sp>
        <p:nvSpPr>
          <p:cNvPr id="437" name="Google Shape;437;p34"/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>
                <a:sym typeface="Times New Roman"/>
              </a:rPr>
              <a:t>設定</a:t>
            </a:r>
            <a:r>
              <a:rPr lang="en-US"/>
              <a:t>value</a:t>
            </a:r>
          </a:p>
        </p:txBody>
      </p:sp>
      <p:sp>
        <p:nvSpPr>
          <p:cNvPr id="438" name="Google Shape;438;p34"/>
          <p:cNvSpPr txBox="1"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-US" smtClean="0"/>
              <a:pPr lvl="0"/>
              <a:t>36</a:t>
            </a:fld>
            <a:endParaRPr lang="en-US"/>
          </a:p>
        </p:txBody>
      </p:sp>
      <p:pic>
        <p:nvPicPr>
          <p:cNvPr id="439" name="Google Shape;439;p34" descr="畫面剪輯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72399" y="2338228"/>
            <a:ext cx="7247201" cy="43832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AE03921A-F833-4300-8533-9220017A22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4000" dirty="0"/>
              <a:t>以 </a:t>
            </a:r>
            <a:r>
              <a:rPr lang="en-US" sz="4000" dirty="0"/>
              <a:t>C++</a:t>
            </a:r>
            <a:r>
              <a:rPr lang="zh-TW" altLang="en-US" sz="4000" dirty="0"/>
              <a:t>透過 </a:t>
            </a:r>
            <a:r>
              <a:rPr lang="en-US" sz="4000" dirty="0"/>
              <a:t>UBUNTU </a:t>
            </a:r>
            <a:r>
              <a:rPr lang="zh-TW" altLang="en-US" sz="4000" dirty="0"/>
              <a:t>操作 </a:t>
            </a:r>
            <a:r>
              <a:rPr lang="en-US" sz="4000" dirty="0"/>
              <a:t>TX2 </a:t>
            </a:r>
            <a:r>
              <a:rPr lang="zh-TW" altLang="en-US" sz="4000" dirty="0"/>
              <a:t>上的 </a:t>
            </a:r>
            <a:r>
              <a:rPr lang="en-US" sz="4000" dirty="0"/>
              <a:t>GPIO</a:t>
            </a:r>
          </a:p>
        </p:txBody>
      </p:sp>
      <p:sp>
        <p:nvSpPr>
          <p:cNvPr id="445" name="Google Shape;445;p35"/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dirty="0">
                <a:sym typeface="Times New Roman"/>
              </a:rPr>
              <a:t>可能需要</a:t>
            </a:r>
            <a:r>
              <a:rPr lang="en-US" dirty="0"/>
              <a:t>include</a:t>
            </a:r>
            <a:r>
              <a:rPr lang="zh-TW" altLang="en-US" dirty="0">
                <a:sym typeface="Times New Roman"/>
              </a:rPr>
              <a:t>的</a:t>
            </a:r>
            <a:r>
              <a:rPr lang="en-US" dirty="0"/>
              <a:t>library</a:t>
            </a:r>
            <a:r>
              <a:rPr lang="en-US" dirty="0">
                <a:sym typeface="Times New Roman"/>
              </a:rPr>
              <a:t>(</a:t>
            </a:r>
            <a:r>
              <a:rPr lang="zh-TW" altLang="en-US" dirty="0">
                <a:sym typeface="Times New Roman"/>
              </a:rPr>
              <a:t>僅供參考</a:t>
            </a:r>
            <a:r>
              <a:rPr lang="en-US" altLang="zh-TW" dirty="0">
                <a:sym typeface="Times New Roman"/>
              </a:rPr>
              <a:t>)</a:t>
            </a:r>
            <a:endParaRPr lang="zh-TW" altLang="en-US" dirty="0"/>
          </a:p>
        </p:txBody>
      </p:sp>
      <p:sp>
        <p:nvSpPr>
          <p:cNvPr id="446" name="Google Shape;446;p35"/>
          <p:cNvSpPr txBox="1"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-US" smtClean="0"/>
              <a:pPr lvl="0"/>
              <a:t>37</a:t>
            </a:fld>
            <a:endParaRPr lang="en-US"/>
          </a:p>
        </p:txBody>
      </p:sp>
      <p:pic>
        <p:nvPicPr>
          <p:cNvPr id="447" name="Google Shape;447;p35" descr="畫面剪輯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95247" y="2567928"/>
            <a:ext cx="4104456" cy="27879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4C54FC1-4638-4BC9-B55E-FC07DC10B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4000" dirty="0"/>
              <a:t>以 </a:t>
            </a:r>
            <a:r>
              <a:rPr lang="en-US" sz="4000" dirty="0"/>
              <a:t>C++</a:t>
            </a:r>
            <a:r>
              <a:rPr lang="zh-TW" altLang="en-US" sz="4000" dirty="0"/>
              <a:t>透過 </a:t>
            </a:r>
            <a:r>
              <a:rPr lang="en-US" sz="4000" dirty="0"/>
              <a:t>UBUNTU </a:t>
            </a:r>
            <a:r>
              <a:rPr lang="zh-TW" altLang="en-US" sz="4000" dirty="0"/>
              <a:t>操作 </a:t>
            </a:r>
            <a:r>
              <a:rPr lang="en-US" sz="4000" dirty="0"/>
              <a:t>TX2 </a:t>
            </a:r>
            <a:r>
              <a:rPr lang="zh-TW" altLang="en-US" sz="4000" dirty="0"/>
              <a:t>上的 </a:t>
            </a:r>
            <a:r>
              <a:rPr lang="en-US" sz="4000" dirty="0"/>
              <a:t>GPIO</a:t>
            </a:r>
          </a:p>
        </p:txBody>
      </p:sp>
      <p:sp>
        <p:nvSpPr>
          <p:cNvPr id="456" name="Google Shape;456;p36"/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>
                <a:sym typeface="Times New Roman"/>
              </a:rPr>
              <a:t>範例主程式</a:t>
            </a:r>
          </a:p>
        </p:txBody>
      </p:sp>
      <p:sp>
        <p:nvSpPr>
          <p:cNvPr id="457" name="Google Shape;457;p36"/>
          <p:cNvSpPr txBox="1"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-US" smtClean="0"/>
              <a:pPr lvl="0"/>
              <a:t>38</a:t>
            </a:fld>
            <a:endParaRPr lang="en-US"/>
          </a:p>
        </p:txBody>
      </p:sp>
      <p:pic>
        <p:nvPicPr>
          <p:cNvPr id="458" name="Google Shape;458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72605" y="2316595"/>
            <a:ext cx="6646789" cy="44048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B082728F-5792-40D1-A92B-779271E328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4000" dirty="0"/>
              <a:t>以 </a:t>
            </a:r>
            <a:r>
              <a:rPr lang="en-US" sz="4000" dirty="0"/>
              <a:t>C++</a:t>
            </a:r>
            <a:r>
              <a:rPr lang="zh-TW" altLang="en-US" sz="4000" dirty="0"/>
              <a:t>透過 </a:t>
            </a:r>
            <a:r>
              <a:rPr lang="en-US" sz="4000" dirty="0"/>
              <a:t>UBUNTU </a:t>
            </a:r>
            <a:r>
              <a:rPr lang="zh-TW" altLang="en-US" sz="4000" dirty="0"/>
              <a:t>操作 </a:t>
            </a:r>
            <a:r>
              <a:rPr lang="en-US" sz="4000" dirty="0"/>
              <a:t>TX2 </a:t>
            </a:r>
            <a:r>
              <a:rPr lang="zh-TW" altLang="en-US" sz="4000" dirty="0"/>
              <a:t>上的 </a:t>
            </a:r>
            <a:r>
              <a:rPr lang="en-US" sz="4000" dirty="0"/>
              <a:t>GPIO</a:t>
            </a:r>
          </a:p>
        </p:txBody>
      </p:sp>
      <p:sp>
        <p:nvSpPr>
          <p:cNvPr id="466" name="Google Shape;466;p61"/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TW">
                <a:sym typeface="Times New Roman"/>
              </a:rPr>
              <a:t>argc</a:t>
            </a:r>
            <a:r>
              <a:rPr lang="zh-TW" altLang="en-US">
                <a:sym typeface="Times New Roman"/>
              </a:rPr>
              <a:t>和</a:t>
            </a:r>
            <a:r>
              <a:rPr lang="en-US" altLang="zh-TW">
                <a:sym typeface="Times New Roman"/>
              </a:rPr>
              <a:t>argv</a:t>
            </a:r>
            <a:endParaRPr lang="zh-TW" altLang="en-US">
              <a:sym typeface="Times New Roman"/>
            </a:endParaRPr>
          </a:p>
          <a:p>
            <a:pPr lvl="2"/>
            <a:r>
              <a:rPr lang="zh-TW" altLang="en-US">
                <a:sym typeface="Times New Roman"/>
              </a:rPr>
              <a:t>在</a:t>
            </a:r>
            <a:r>
              <a:rPr lang="en-US" altLang="zh-TW">
                <a:sym typeface="Times New Roman"/>
              </a:rPr>
              <a:t>main</a:t>
            </a:r>
            <a:r>
              <a:rPr lang="zh-TW" altLang="en-US">
                <a:sym typeface="Times New Roman"/>
              </a:rPr>
              <a:t>函數裡加入這兩個參數後，使用</a:t>
            </a:r>
            <a:r>
              <a:rPr lang="en-US" altLang="zh-TW">
                <a:sym typeface="Times New Roman"/>
              </a:rPr>
              <a:t>gcc</a:t>
            </a:r>
            <a:r>
              <a:rPr lang="zh-TW" altLang="en-US">
                <a:sym typeface="Times New Roman"/>
              </a:rPr>
              <a:t>編譯，執行時就可以在命令列裡面輸入要傳給程式的參數</a:t>
            </a:r>
          </a:p>
          <a:p>
            <a:pPr lvl="2"/>
            <a:r>
              <a:rPr lang="en-US" altLang="zh-TW">
                <a:sym typeface="Times New Roman"/>
              </a:rPr>
              <a:t>argv</a:t>
            </a:r>
            <a:r>
              <a:rPr lang="zh-TW" altLang="en-US">
                <a:sym typeface="Times New Roman"/>
              </a:rPr>
              <a:t>陣列包含了命令列裡的每個參數，其順序與輸入時相同</a:t>
            </a:r>
          </a:p>
          <a:p>
            <a:pPr lvl="2"/>
            <a:r>
              <a:rPr lang="en-US" altLang="zh-TW">
                <a:sym typeface="Times New Roman"/>
              </a:rPr>
              <a:t>argc</a:t>
            </a:r>
            <a:r>
              <a:rPr lang="zh-TW" altLang="en-US">
                <a:sym typeface="Times New Roman"/>
              </a:rPr>
              <a:t>則是一個整數，其值代表</a:t>
            </a:r>
            <a:r>
              <a:rPr lang="en-US" altLang="zh-TW">
                <a:sym typeface="Times New Roman"/>
              </a:rPr>
              <a:t>argv</a:t>
            </a:r>
            <a:r>
              <a:rPr lang="zh-TW" altLang="en-US">
                <a:sym typeface="Times New Roman"/>
              </a:rPr>
              <a:t>的長度，系統會自動計算輸入的參數個數</a:t>
            </a:r>
          </a:p>
          <a:p>
            <a:pPr lvl="2"/>
            <a:endParaRPr lang="zh-TW" altLang="en-US">
              <a:sym typeface="Times New Roman"/>
            </a:endParaRPr>
          </a:p>
          <a:p>
            <a:pPr lvl="0"/>
            <a:endParaRPr lang="zh-TW" altLang="en-US">
              <a:sym typeface="arial"/>
            </a:endParaRPr>
          </a:p>
        </p:txBody>
      </p:sp>
      <p:sp>
        <p:nvSpPr>
          <p:cNvPr id="464" name="Google Shape;464;p61"/>
          <p:cNvSpPr txBox="1"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-US" smtClean="0"/>
              <a:pPr lvl="0"/>
              <a:t>39</a:t>
            </a:fld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4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>
                <a:sym typeface="Arial"/>
              </a:rPr>
              <a:t>GPIO</a:t>
            </a:r>
            <a:r>
              <a:rPr lang="zh-TW" altLang="en-US" dirty="0">
                <a:sym typeface="Arial"/>
              </a:rPr>
              <a:t>簡介</a:t>
            </a:r>
          </a:p>
        </p:txBody>
      </p:sp>
      <p:sp>
        <p:nvSpPr>
          <p:cNvPr id="118" name="Google Shape;118;p4"/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TW">
                <a:sym typeface="Arial"/>
              </a:rPr>
              <a:t>General Purpose Input Output (</a:t>
            </a:r>
            <a:r>
              <a:rPr lang="zh-TW" altLang="en-US">
                <a:sym typeface="Arial"/>
              </a:rPr>
              <a:t>通用型輸入輸出連接埠</a:t>
            </a:r>
            <a:r>
              <a:rPr lang="en-US" altLang="zh-TW">
                <a:sym typeface="Arial"/>
              </a:rPr>
              <a:t>,GPIO)</a:t>
            </a:r>
            <a:r>
              <a:rPr lang="zh-TW" altLang="en-US">
                <a:sym typeface="Arial"/>
              </a:rPr>
              <a:t>，在嵌入式系統中，有很多結構較簡單的外部設備或電路，對於這些設備或電路來說，有的需要嵌入式平台的</a:t>
            </a:r>
            <a:r>
              <a:rPr lang="en-US" altLang="zh-TW">
                <a:sym typeface="Arial"/>
              </a:rPr>
              <a:t>CPU</a:t>
            </a:r>
            <a:r>
              <a:rPr lang="zh-TW" altLang="en-US">
                <a:sym typeface="Arial"/>
              </a:rPr>
              <a:t>為它提供控制，有的則只作為輸入信號。且許多這樣的設備</a:t>
            </a:r>
            <a:r>
              <a:rPr lang="en-US" altLang="zh-TW">
                <a:sym typeface="Arial"/>
              </a:rPr>
              <a:t>/</a:t>
            </a:r>
            <a:r>
              <a:rPr lang="zh-TW" altLang="en-US">
                <a:sym typeface="Arial"/>
              </a:rPr>
              <a:t>電路只要求一個位元，也就是說，只要有開與關兩種狀態就夠了，比如</a:t>
            </a:r>
            <a:r>
              <a:rPr lang="en-US" altLang="zh-TW">
                <a:sym typeface="Arial"/>
              </a:rPr>
              <a:t>LED</a:t>
            </a:r>
            <a:r>
              <a:rPr lang="zh-TW" altLang="en-US">
                <a:sym typeface="Arial"/>
              </a:rPr>
              <a:t>的亮與滅。在實現這些控制時，使用傳統的串列埠或並列埠都不合適。所以在嵌入式平台微算機上一般都會提供</a:t>
            </a:r>
            <a:r>
              <a:rPr lang="en-US" altLang="zh-TW">
                <a:sym typeface="Arial"/>
              </a:rPr>
              <a:t>GPIO</a:t>
            </a:r>
            <a:r>
              <a:rPr lang="zh-TW" altLang="en-US">
                <a:sym typeface="Arial"/>
              </a:rPr>
              <a:t>。有無</a:t>
            </a:r>
            <a:r>
              <a:rPr lang="en-US" altLang="zh-TW">
                <a:sym typeface="Arial"/>
              </a:rPr>
              <a:t>GPIO</a:t>
            </a:r>
            <a:r>
              <a:rPr lang="zh-TW" altLang="en-US">
                <a:sym typeface="Arial"/>
              </a:rPr>
              <a:t>連接埠也是嵌入式平台微處理器區別於微型處理器的重要特徵之一。</a:t>
            </a:r>
          </a:p>
          <a:p>
            <a:pPr lvl="1"/>
            <a:endParaRPr lang="zh-TW" altLang="en-US">
              <a:sym typeface="Arial"/>
            </a:endParaRPr>
          </a:p>
        </p:txBody>
      </p:sp>
      <p:sp>
        <p:nvSpPr>
          <p:cNvPr id="119" name="Google Shape;119;p4"/>
          <p:cNvSpPr txBox="1"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-US" smtClean="0"/>
              <a:pPr lvl="0"/>
              <a:t>4</a:t>
            </a:fld>
            <a:endParaRPr lang="en-US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769823F2-8B95-4C4C-8884-1EDA0B89F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4000" dirty="0"/>
              <a:t>以 </a:t>
            </a:r>
            <a:r>
              <a:rPr lang="en-US" sz="4000" dirty="0"/>
              <a:t>C++</a:t>
            </a:r>
            <a:r>
              <a:rPr lang="zh-TW" altLang="en-US" sz="4000" dirty="0"/>
              <a:t>透過 </a:t>
            </a:r>
            <a:r>
              <a:rPr lang="en-US" sz="4000" dirty="0"/>
              <a:t>UBUNTU </a:t>
            </a:r>
            <a:r>
              <a:rPr lang="zh-TW" altLang="en-US" sz="4000" dirty="0"/>
              <a:t>操作 </a:t>
            </a:r>
            <a:r>
              <a:rPr lang="en-US" sz="4000" dirty="0"/>
              <a:t>TX2 </a:t>
            </a:r>
            <a:r>
              <a:rPr lang="zh-TW" altLang="en-US" sz="4000" dirty="0"/>
              <a:t>上的 </a:t>
            </a:r>
            <a:r>
              <a:rPr lang="en-US" sz="4000" dirty="0"/>
              <a:t>GPIO</a:t>
            </a:r>
          </a:p>
        </p:txBody>
      </p:sp>
      <p:sp>
        <p:nvSpPr>
          <p:cNvPr id="471" name="Google Shape;471;p37"/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>
                <a:sym typeface="Times New Roman"/>
              </a:rPr>
              <a:t>跨平台編譯並傳到</a:t>
            </a:r>
            <a:r>
              <a:rPr lang="en-US" altLang="zh-TW"/>
              <a:t>TX2</a:t>
            </a:r>
            <a:r>
              <a:rPr lang="zh-TW" altLang="en-US">
                <a:sym typeface="Times New Roman"/>
              </a:rPr>
              <a:t>上執行</a:t>
            </a:r>
          </a:p>
          <a:p>
            <a:pPr lvl="1"/>
            <a:r>
              <a:rPr lang="zh-TW" altLang="en-US">
                <a:sym typeface="Times New Roman"/>
              </a:rPr>
              <a:t>我們需要使用</a:t>
            </a:r>
            <a:r>
              <a:rPr lang="en-US" altLang="zh-TW"/>
              <a:t>aarch64-linux-gnu-g++</a:t>
            </a:r>
            <a:r>
              <a:rPr lang="zh-TW" altLang="en-US">
                <a:sym typeface="Times New Roman"/>
              </a:rPr>
              <a:t>對此程式編譯成可以在</a:t>
            </a:r>
            <a:r>
              <a:rPr lang="en-US" altLang="zh-TW">
                <a:sym typeface="Times New Roman"/>
              </a:rPr>
              <a:t>TX2</a:t>
            </a:r>
            <a:r>
              <a:rPr lang="zh-TW" altLang="en-US">
                <a:sym typeface="Times New Roman"/>
              </a:rPr>
              <a:t>上執行的程式</a:t>
            </a:r>
          </a:p>
          <a:p>
            <a:pPr lvl="2"/>
            <a:r>
              <a:rPr lang="zh-TW" altLang="en-US">
                <a:sym typeface="Times New Roman"/>
              </a:rPr>
              <a:t>使用</a:t>
            </a:r>
            <a:r>
              <a:rPr lang="en-US" altLang="zh-TW"/>
              <a:t>aarch64-linux-gnu-g++</a:t>
            </a:r>
            <a:r>
              <a:rPr lang="en-US" altLang="zh-TW">
                <a:sym typeface="Times New Roman"/>
              </a:rPr>
              <a:t>-o &lt;</a:t>
            </a:r>
            <a:r>
              <a:rPr lang="zh-TW" altLang="en-US">
                <a:sym typeface="Times New Roman"/>
              </a:rPr>
              <a:t>輸出的執行檔名稱</a:t>
            </a:r>
            <a:r>
              <a:rPr lang="en-US" altLang="zh-TW">
                <a:sym typeface="Times New Roman"/>
              </a:rPr>
              <a:t>&gt; &lt;</a:t>
            </a:r>
            <a:r>
              <a:rPr lang="en-US" altLang="zh-TW"/>
              <a:t>cpp</a:t>
            </a:r>
            <a:r>
              <a:rPr lang="zh-TW" altLang="en-US">
                <a:sym typeface="Times New Roman"/>
              </a:rPr>
              <a:t>檔案名稱</a:t>
            </a:r>
            <a:r>
              <a:rPr lang="en-US" altLang="zh-TW">
                <a:sym typeface="Times New Roman"/>
              </a:rPr>
              <a:t>&gt;</a:t>
            </a:r>
            <a:endParaRPr lang="zh-TW" altLang="en-US"/>
          </a:p>
          <a:p>
            <a:pPr lvl="2"/>
            <a:r>
              <a:rPr lang="zh-TW" altLang="en-US">
                <a:sym typeface="Times New Roman"/>
              </a:rPr>
              <a:t>可以用</a:t>
            </a:r>
            <a:r>
              <a:rPr lang="en-US" altLang="zh-TW"/>
              <a:t>file</a:t>
            </a:r>
            <a:r>
              <a:rPr lang="zh-TW" altLang="en-US">
                <a:sym typeface="Times New Roman"/>
              </a:rPr>
              <a:t>查看編譯出來的執行檔是否為</a:t>
            </a:r>
            <a:r>
              <a:rPr lang="en-US" altLang="zh-TW"/>
              <a:t>arm</a:t>
            </a:r>
            <a:r>
              <a:rPr lang="zh-TW" altLang="en-US">
                <a:sym typeface="Times New Roman"/>
              </a:rPr>
              <a:t>平台使用的</a:t>
            </a:r>
          </a:p>
          <a:p>
            <a:pPr lvl="3"/>
            <a:r>
              <a:rPr lang="en-US" altLang="zh-TW"/>
              <a:t>file</a:t>
            </a:r>
            <a:r>
              <a:rPr lang="zh-TW" altLang="en-US">
                <a:sym typeface="Times New Roman"/>
              </a:rPr>
              <a:t> </a:t>
            </a:r>
            <a:r>
              <a:rPr lang="en-US" altLang="zh-TW">
                <a:sym typeface="Times New Roman"/>
              </a:rPr>
              <a:t>&lt;</a:t>
            </a:r>
            <a:r>
              <a:rPr lang="zh-TW" altLang="en-US">
                <a:sym typeface="Times New Roman"/>
              </a:rPr>
              <a:t>執行檔的名稱</a:t>
            </a:r>
            <a:r>
              <a:rPr lang="en-US" altLang="zh-TW">
                <a:sym typeface="Times New Roman"/>
              </a:rPr>
              <a:t>&gt;</a:t>
            </a:r>
            <a:endParaRPr lang="zh-TW" altLang="en-US"/>
          </a:p>
          <a:p>
            <a:pPr lvl="0"/>
            <a:endParaRPr lang="zh-TW" altLang="en-US">
              <a:sym typeface="arial"/>
            </a:endParaRPr>
          </a:p>
        </p:txBody>
      </p:sp>
      <p:sp>
        <p:nvSpPr>
          <p:cNvPr id="472" name="Google Shape;472;p37"/>
          <p:cNvSpPr txBox="1"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-US" smtClean="0"/>
              <a:pPr lvl="0"/>
              <a:t>40</a:t>
            </a:fld>
            <a:endParaRPr lang="en-US"/>
          </a:p>
        </p:txBody>
      </p:sp>
      <p:grpSp>
        <p:nvGrpSpPr>
          <p:cNvPr id="473" name="Google Shape;473;p37"/>
          <p:cNvGrpSpPr/>
          <p:nvPr/>
        </p:nvGrpSpPr>
        <p:grpSpPr>
          <a:xfrm>
            <a:off x="2105553" y="4051573"/>
            <a:ext cx="7739091" cy="2076369"/>
            <a:chOff x="1296560" y="2582302"/>
            <a:chExt cx="6925642" cy="1305107"/>
          </a:xfrm>
        </p:grpSpPr>
        <p:pic>
          <p:nvPicPr>
            <p:cNvPr id="474" name="Google Shape;474;p37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296560" y="2582302"/>
              <a:ext cx="6925642" cy="130510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75" name="Google Shape;475;p37"/>
            <p:cNvSpPr txBox="1"/>
            <p:nvPr/>
          </p:nvSpPr>
          <p:spPr>
            <a:xfrm>
              <a:off x="5360630" y="3034970"/>
              <a:ext cx="406800" cy="289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2</a:t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" name="Google Shape;476;p37"/>
            <p:cNvSpPr txBox="1"/>
            <p:nvPr/>
          </p:nvSpPr>
          <p:spPr>
            <a:xfrm>
              <a:off x="7721352" y="2619141"/>
              <a:ext cx="406800" cy="289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477" name="Google Shape;477;p37"/>
            <p:cNvCxnSpPr/>
            <p:nvPr/>
          </p:nvCxnSpPr>
          <p:spPr>
            <a:xfrm>
              <a:off x="3886200" y="2895600"/>
              <a:ext cx="36576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78" name="Google Shape;478;p37"/>
            <p:cNvCxnSpPr/>
            <p:nvPr/>
          </p:nvCxnSpPr>
          <p:spPr>
            <a:xfrm>
              <a:off x="1296560" y="3219636"/>
              <a:ext cx="8382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79" name="Google Shape;479;p37"/>
            <p:cNvCxnSpPr/>
            <p:nvPr/>
          </p:nvCxnSpPr>
          <p:spPr>
            <a:xfrm>
              <a:off x="3962400" y="3352800"/>
              <a:ext cx="12192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80" name="Google Shape;480;p37"/>
            <p:cNvSpPr/>
            <p:nvPr/>
          </p:nvSpPr>
          <p:spPr>
            <a:xfrm>
              <a:off x="4521105" y="3371361"/>
              <a:ext cx="324994" cy="152400"/>
            </a:xfrm>
            <a:prstGeom prst="rect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3A12E0C7-BF1B-44CB-A877-64AFDBDFA7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4000" dirty="0"/>
              <a:t>以 </a:t>
            </a:r>
            <a:r>
              <a:rPr lang="en-US" sz="4000" dirty="0"/>
              <a:t>C++</a:t>
            </a:r>
            <a:r>
              <a:rPr lang="zh-TW" altLang="en-US" sz="4000" dirty="0"/>
              <a:t>透過 </a:t>
            </a:r>
            <a:r>
              <a:rPr lang="en-US" sz="4000" dirty="0"/>
              <a:t>UBUNTU </a:t>
            </a:r>
            <a:r>
              <a:rPr lang="zh-TW" altLang="en-US" sz="4000" dirty="0"/>
              <a:t>操作 </a:t>
            </a:r>
            <a:r>
              <a:rPr lang="en-US" sz="4000" dirty="0"/>
              <a:t>TX2 </a:t>
            </a:r>
            <a:r>
              <a:rPr lang="zh-TW" altLang="en-US" sz="4000" dirty="0"/>
              <a:t>上的 </a:t>
            </a:r>
            <a:r>
              <a:rPr lang="en-US" sz="4000" dirty="0"/>
              <a:t>GPIO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A080D9FE-E7CF-45A9-B86F-02C4F379F0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86" name="Google Shape;486;p38"/>
          <p:cNvSpPr txBox="1"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-US" smtClean="0"/>
              <a:pPr lvl="0"/>
              <a:t>41</a:t>
            </a:fld>
            <a:endParaRPr lang="en-US"/>
          </a:p>
        </p:txBody>
      </p:sp>
      <p:grpSp>
        <p:nvGrpSpPr>
          <p:cNvPr id="487" name="Google Shape;487;p38"/>
          <p:cNvGrpSpPr/>
          <p:nvPr/>
        </p:nvGrpSpPr>
        <p:grpSpPr>
          <a:xfrm>
            <a:off x="2638646" y="1825625"/>
            <a:ext cx="6914707" cy="4802400"/>
            <a:chOff x="990600" y="1529967"/>
            <a:chExt cx="6973273" cy="4953691"/>
          </a:xfrm>
        </p:grpSpPr>
        <p:pic>
          <p:nvPicPr>
            <p:cNvPr id="488" name="Google Shape;488;p38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990600" y="1529967"/>
              <a:ext cx="6973273" cy="495369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89" name="Google Shape;489;p38"/>
            <p:cNvSpPr/>
            <p:nvPr/>
          </p:nvSpPr>
          <p:spPr>
            <a:xfrm rot="9275868">
              <a:off x="3873320" y="1829669"/>
              <a:ext cx="970776" cy="514009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 w="12700" cap="flat" cmpd="sng">
              <a:solidFill>
                <a:srgbClr val="60911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C48079FB-AAC4-4DCD-BD35-0A0325CD40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4000" dirty="0"/>
              <a:t>以 </a:t>
            </a:r>
            <a:r>
              <a:rPr lang="en-US" sz="4000" dirty="0"/>
              <a:t>C++</a:t>
            </a:r>
            <a:r>
              <a:rPr lang="zh-TW" altLang="en-US" sz="4000" dirty="0"/>
              <a:t>透過 </a:t>
            </a:r>
            <a:r>
              <a:rPr lang="en-US" sz="4000" dirty="0"/>
              <a:t>UBUNTU </a:t>
            </a:r>
            <a:r>
              <a:rPr lang="zh-TW" altLang="en-US" sz="4000" dirty="0"/>
              <a:t>操作 </a:t>
            </a:r>
            <a:r>
              <a:rPr lang="en-US" sz="4000" dirty="0"/>
              <a:t>TX2 </a:t>
            </a:r>
            <a:r>
              <a:rPr lang="zh-TW" altLang="en-US" sz="4000" dirty="0"/>
              <a:t>上的 </a:t>
            </a:r>
            <a:r>
              <a:rPr lang="en-US" sz="4000" dirty="0"/>
              <a:t>GPIO</a:t>
            </a:r>
          </a:p>
        </p:txBody>
      </p:sp>
      <p:sp>
        <p:nvSpPr>
          <p:cNvPr id="495" name="Google Shape;495;p39"/>
          <p:cNvSpPr txBox="1"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lvl="0"/>
            <a:r>
              <a:rPr lang="zh-TW" altLang="en-US" dirty="0">
                <a:sym typeface="Times New Roman"/>
              </a:rPr>
              <a:t>跨平台編譯完成後可以透過前一章節所教的</a:t>
            </a:r>
            <a:r>
              <a:rPr lang="en-US" altLang="zh-TW" dirty="0"/>
              <a:t>sftp</a:t>
            </a:r>
            <a:r>
              <a:rPr lang="zh-TW" altLang="en-US" dirty="0">
                <a:sym typeface="Times New Roman"/>
              </a:rPr>
              <a:t>將此執行檔</a:t>
            </a:r>
            <a:r>
              <a:rPr lang="en-US" altLang="zh-TW" dirty="0">
                <a:sym typeface="Times New Roman"/>
              </a:rPr>
              <a:t>(</a:t>
            </a:r>
            <a:r>
              <a:rPr lang="zh-TW" altLang="en-US" dirty="0">
                <a:sym typeface="Times New Roman"/>
              </a:rPr>
              <a:t>範例為</a:t>
            </a:r>
            <a:r>
              <a:rPr lang="en-US" altLang="zh-TW" dirty="0">
                <a:sym typeface="Times New Roman"/>
              </a:rPr>
              <a:t>:</a:t>
            </a:r>
            <a:r>
              <a:rPr lang="en-US" altLang="zh-TW" dirty="0" err="1"/>
              <a:t>gpio_main</a:t>
            </a:r>
            <a:r>
              <a:rPr lang="en-US" altLang="zh-TW" dirty="0">
                <a:sym typeface="Times New Roman"/>
              </a:rPr>
              <a:t>)</a:t>
            </a:r>
            <a:r>
              <a:rPr lang="zh-TW" altLang="en-US" dirty="0">
                <a:sym typeface="Times New Roman"/>
              </a:rPr>
              <a:t>傳送到</a:t>
            </a:r>
            <a:r>
              <a:rPr lang="en-US" altLang="zh-TW" dirty="0"/>
              <a:t>TX2</a:t>
            </a:r>
            <a:r>
              <a:rPr lang="zh-TW" altLang="en-US" dirty="0">
                <a:sym typeface="Times New Roman"/>
              </a:rPr>
              <a:t>嵌入式平台上執行</a:t>
            </a:r>
          </a:p>
          <a:p>
            <a:pPr lvl="0"/>
            <a:r>
              <a:rPr lang="zh-TW" altLang="en-US" dirty="0">
                <a:sym typeface="Times New Roman"/>
              </a:rPr>
              <a:t>透過</a:t>
            </a:r>
            <a:r>
              <a:rPr lang="en-US" altLang="zh-TW" dirty="0" err="1"/>
              <a:t>ssh</a:t>
            </a:r>
            <a:r>
              <a:rPr lang="zh-TW" altLang="en-US" dirty="0">
                <a:sym typeface="Times New Roman"/>
              </a:rPr>
              <a:t>進入</a:t>
            </a:r>
            <a:r>
              <a:rPr lang="en-US" altLang="zh-TW" dirty="0"/>
              <a:t>TX2</a:t>
            </a:r>
            <a:r>
              <a:rPr lang="zh-TW" altLang="en-US" dirty="0">
                <a:sym typeface="Times New Roman"/>
              </a:rPr>
              <a:t>後移動到指定目錄找到剛剛傳上去的程式，要執行該程式要先確認是否有執行權限</a:t>
            </a:r>
            <a:r>
              <a:rPr lang="en-US" altLang="zh-TW" dirty="0">
                <a:sym typeface="Times New Roman"/>
              </a:rPr>
              <a:t>(x)</a:t>
            </a:r>
            <a:r>
              <a:rPr lang="zh-TW" altLang="en-US" dirty="0">
                <a:sym typeface="Times New Roman"/>
              </a:rPr>
              <a:t>，可以用 </a:t>
            </a:r>
            <a:r>
              <a:rPr lang="en-US" altLang="zh-TW" dirty="0"/>
              <a:t>ls –l</a:t>
            </a:r>
            <a:r>
              <a:rPr lang="zh-TW" altLang="en-US" dirty="0">
                <a:sym typeface="Times New Roman"/>
              </a:rPr>
              <a:t>查看此執行檔是否有執行權限，若沒有可以使用</a:t>
            </a:r>
            <a:r>
              <a:rPr lang="en-US" altLang="zh-TW" dirty="0" err="1">
                <a:sym typeface="Times New Roman"/>
              </a:rPr>
              <a:t>chmod</a:t>
            </a:r>
            <a:r>
              <a:rPr lang="en-US" altLang="zh-TW" dirty="0">
                <a:sym typeface="Times New Roman"/>
              </a:rPr>
              <a:t> </a:t>
            </a:r>
            <a:r>
              <a:rPr lang="en-US" altLang="zh-TW" dirty="0"/>
              <a:t>+x</a:t>
            </a:r>
            <a:r>
              <a:rPr lang="zh-TW" altLang="en-US" dirty="0">
                <a:sym typeface="Times New Roman"/>
              </a:rPr>
              <a:t> </a:t>
            </a:r>
            <a:r>
              <a:rPr lang="en-US" altLang="zh-TW" dirty="0">
                <a:sym typeface="Times New Roman"/>
              </a:rPr>
              <a:t>&lt;</a:t>
            </a:r>
            <a:r>
              <a:rPr lang="zh-TW" altLang="en-US" dirty="0">
                <a:sym typeface="Times New Roman"/>
              </a:rPr>
              <a:t>執行檔名稱</a:t>
            </a:r>
            <a:r>
              <a:rPr lang="en-US" altLang="zh-TW" dirty="0">
                <a:sym typeface="Times New Roman"/>
              </a:rPr>
              <a:t>&gt; </a:t>
            </a:r>
            <a:r>
              <a:rPr lang="zh-TW" altLang="en-US" dirty="0">
                <a:sym typeface="Times New Roman"/>
              </a:rPr>
              <a:t>來增加此權限</a:t>
            </a:r>
          </a:p>
          <a:p>
            <a:pPr lvl="0"/>
            <a:endParaRPr lang="zh-TW" altLang="en-US" dirty="0">
              <a:sym typeface="arial"/>
            </a:endParaRPr>
          </a:p>
          <a:p>
            <a:pPr lvl="0"/>
            <a:endParaRPr lang="zh-TW" altLang="en-US" dirty="0">
              <a:sym typeface="arial"/>
            </a:endParaRPr>
          </a:p>
          <a:p>
            <a:pPr lvl="0"/>
            <a:endParaRPr lang="zh-TW" altLang="en-US" dirty="0">
              <a:sym typeface="arial"/>
            </a:endParaRPr>
          </a:p>
          <a:p>
            <a:pPr lvl="0"/>
            <a:endParaRPr lang="zh-TW" altLang="en-US" dirty="0">
              <a:sym typeface="arial"/>
            </a:endParaRPr>
          </a:p>
          <a:p>
            <a:pPr lvl="0"/>
            <a:r>
              <a:rPr lang="zh-TW" altLang="en-US" dirty="0">
                <a:sym typeface="Times New Roman"/>
              </a:rPr>
              <a:t>有執行權限後只需要輸入</a:t>
            </a:r>
            <a:r>
              <a:rPr lang="en-US" altLang="zh-TW" dirty="0">
                <a:sym typeface="Times New Roman"/>
              </a:rPr>
              <a:t>./&lt;</a:t>
            </a:r>
            <a:r>
              <a:rPr lang="zh-TW" altLang="en-US" dirty="0">
                <a:sym typeface="Times New Roman"/>
              </a:rPr>
              <a:t>執行檔名稱</a:t>
            </a:r>
            <a:r>
              <a:rPr lang="en-US" altLang="zh-TW" dirty="0">
                <a:sym typeface="Times New Roman"/>
              </a:rPr>
              <a:t>&gt; (</a:t>
            </a:r>
            <a:r>
              <a:rPr lang="zh-TW" altLang="en-US" dirty="0">
                <a:sym typeface="Times New Roman"/>
              </a:rPr>
              <a:t>範例為</a:t>
            </a:r>
            <a:r>
              <a:rPr lang="en-US" altLang="zh-TW" dirty="0">
                <a:sym typeface="Times New Roman"/>
              </a:rPr>
              <a:t>:</a:t>
            </a:r>
            <a:r>
              <a:rPr lang="en-US" altLang="zh-TW" dirty="0"/>
              <a:t>./</a:t>
            </a:r>
            <a:r>
              <a:rPr lang="en-US" altLang="zh-TW" dirty="0" err="1"/>
              <a:t>gpio_main</a:t>
            </a:r>
            <a:r>
              <a:rPr lang="en-US" altLang="zh-TW" dirty="0">
                <a:sym typeface="Times New Roman"/>
              </a:rPr>
              <a:t>)</a:t>
            </a:r>
            <a:r>
              <a:rPr lang="zh-TW" altLang="en-US" dirty="0">
                <a:sym typeface="Times New Roman"/>
              </a:rPr>
              <a:t>就可以執行此程式了</a:t>
            </a:r>
          </a:p>
          <a:p>
            <a:pPr lvl="0"/>
            <a:endParaRPr lang="zh-TW" altLang="en-US" dirty="0">
              <a:sym typeface="arial"/>
            </a:endParaRPr>
          </a:p>
        </p:txBody>
      </p:sp>
      <p:sp>
        <p:nvSpPr>
          <p:cNvPr id="496" name="Google Shape;496;p39"/>
          <p:cNvSpPr txBox="1"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-US" smtClean="0"/>
              <a:pPr lvl="0"/>
              <a:t>42</a:t>
            </a:fld>
            <a:endParaRPr lang="en-US"/>
          </a:p>
        </p:txBody>
      </p:sp>
      <p:grpSp>
        <p:nvGrpSpPr>
          <p:cNvPr id="497" name="Google Shape;497;p39"/>
          <p:cNvGrpSpPr/>
          <p:nvPr/>
        </p:nvGrpSpPr>
        <p:grpSpPr>
          <a:xfrm>
            <a:off x="3264183" y="3705573"/>
            <a:ext cx="5867401" cy="1332707"/>
            <a:chOff x="2283808" y="3640159"/>
            <a:chExt cx="5867401" cy="1332707"/>
          </a:xfrm>
        </p:grpSpPr>
        <p:pic>
          <p:nvPicPr>
            <p:cNvPr id="498" name="Google Shape;498;p39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283808" y="3640159"/>
              <a:ext cx="5478905" cy="1332707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99" name="Google Shape;499;p39"/>
            <p:cNvGrpSpPr/>
            <p:nvPr/>
          </p:nvGrpSpPr>
          <p:grpSpPr>
            <a:xfrm>
              <a:off x="3372384" y="3797893"/>
              <a:ext cx="4778825" cy="1000195"/>
              <a:chOff x="3465838" y="4277129"/>
              <a:chExt cx="4825758" cy="1081614"/>
            </a:xfrm>
          </p:grpSpPr>
          <p:sp>
            <p:nvSpPr>
              <p:cNvPr id="500" name="Google Shape;500;p39"/>
              <p:cNvSpPr/>
              <p:nvPr/>
            </p:nvSpPr>
            <p:spPr>
              <a:xfrm rot="10331175">
                <a:off x="3478879" y="4311599"/>
                <a:ext cx="487894" cy="225163"/>
              </a:xfrm>
              <a:prstGeom prst="rightArrow">
                <a:avLst>
                  <a:gd name="adj1" fmla="val 50000"/>
                  <a:gd name="adj2" fmla="val 50000"/>
                </a:avLst>
              </a:prstGeom>
              <a:solidFill>
                <a:schemeClr val="accent2"/>
              </a:solidFill>
              <a:ln w="12700" cap="flat" cmpd="sng">
                <a:solidFill>
                  <a:srgbClr val="60911E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1" name="Google Shape;501;p39"/>
              <p:cNvSpPr/>
              <p:nvPr/>
            </p:nvSpPr>
            <p:spPr>
              <a:xfrm rot="10529999">
                <a:off x="6931524" y="4704555"/>
                <a:ext cx="487894" cy="225164"/>
              </a:xfrm>
              <a:prstGeom prst="rightArrow">
                <a:avLst>
                  <a:gd name="adj1" fmla="val 50000"/>
                  <a:gd name="adj2" fmla="val 50000"/>
                </a:avLst>
              </a:prstGeom>
              <a:solidFill>
                <a:schemeClr val="accent2"/>
              </a:solidFill>
              <a:ln w="12700" cap="flat" cmpd="sng">
                <a:solidFill>
                  <a:srgbClr val="60911E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2" name="Google Shape;502;p39"/>
              <p:cNvSpPr/>
              <p:nvPr/>
            </p:nvSpPr>
            <p:spPr>
              <a:xfrm rot="10414828">
                <a:off x="3549549" y="5107010"/>
                <a:ext cx="487894" cy="225164"/>
              </a:xfrm>
              <a:prstGeom prst="rightArrow">
                <a:avLst>
                  <a:gd name="adj1" fmla="val 50000"/>
                  <a:gd name="adj2" fmla="val 50000"/>
                </a:avLst>
              </a:prstGeom>
              <a:solidFill>
                <a:schemeClr val="accent2"/>
              </a:solidFill>
              <a:ln w="12700" cap="flat" cmpd="sng">
                <a:solidFill>
                  <a:srgbClr val="60911E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3" name="Google Shape;503;p39"/>
              <p:cNvSpPr txBox="1"/>
              <p:nvPr/>
            </p:nvSpPr>
            <p:spPr>
              <a:xfrm>
                <a:off x="3859163" y="4277129"/>
                <a:ext cx="648072" cy="299504"/>
              </a:xfrm>
              <a:prstGeom prst="rect">
                <a:avLst/>
              </a:prstGeom>
              <a:solidFill>
                <a:srgbClr val="009C5D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沒權限</a:t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4" name="Google Shape;504;p39"/>
              <p:cNvSpPr txBox="1"/>
              <p:nvPr/>
            </p:nvSpPr>
            <p:spPr>
              <a:xfrm>
                <a:off x="7403354" y="4672870"/>
                <a:ext cx="888242" cy="299506"/>
              </a:xfrm>
              <a:prstGeom prst="rect">
                <a:avLst/>
              </a:prstGeom>
              <a:solidFill>
                <a:srgbClr val="009C5D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增加權限</a:t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5" name="Google Shape;505;p39"/>
              <p:cNvSpPr txBox="1"/>
              <p:nvPr/>
            </p:nvSpPr>
            <p:spPr>
              <a:xfrm>
                <a:off x="4032308" y="5054822"/>
                <a:ext cx="648072" cy="299505"/>
              </a:xfrm>
              <a:prstGeom prst="rect">
                <a:avLst/>
              </a:prstGeom>
              <a:solidFill>
                <a:srgbClr val="009C5D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有權限</a:t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506" name="Google Shape;506;p3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398167" y="5794327"/>
            <a:ext cx="5437285" cy="8992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E6FE3216-7269-406F-9CAD-96AF1537D8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4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以 </a:t>
            </a:r>
            <a:r>
              <a:rPr lang="en-US" altLang="zh-TW" sz="4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C++</a:t>
            </a:r>
            <a:r>
              <a:rPr lang="zh-TW" altLang="en-US" sz="4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透過 </a:t>
            </a:r>
            <a:r>
              <a:rPr lang="en-US" altLang="zh-TW" sz="4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UBUNTU </a:t>
            </a:r>
            <a:r>
              <a:rPr lang="zh-TW" altLang="en-US" sz="4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操作 </a:t>
            </a:r>
            <a:r>
              <a:rPr lang="en-US" altLang="zh-TW" sz="4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TX2 </a:t>
            </a:r>
            <a:r>
              <a:rPr lang="zh-TW" altLang="en-US" sz="4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上的 </a:t>
            </a:r>
            <a:r>
              <a:rPr lang="en-US" altLang="zh-TW" sz="4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GPIO</a:t>
            </a:r>
            <a:endParaRPr lang="en-US" dirty="0"/>
          </a:p>
        </p:txBody>
      </p:sp>
      <p:sp>
        <p:nvSpPr>
          <p:cNvPr id="512" name="Google Shape;512;p40"/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dirty="0">
                <a:sym typeface="Times New Roman"/>
              </a:rPr>
              <a:t>依照上面的方式執行此程式後，當我們輸入</a:t>
            </a:r>
            <a:r>
              <a:rPr lang="en-US" altLang="zh-TW" dirty="0">
                <a:sym typeface="Times New Roman"/>
              </a:rPr>
              <a:t>1</a:t>
            </a:r>
            <a:r>
              <a:rPr lang="zh-TW" altLang="en-US" dirty="0">
                <a:sym typeface="Times New Roman"/>
              </a:rPr>
              <a:t>會發現系統告訴我們</a:t>
            </a:r>
            <a:r>
              <a:rPr lang="en-US" altLang="zh-TW" dirty="0">
                <a:sym typeface="Times New Roman"/>
              </a:rPr>
              <a:t>Permission denied </a:t>
            </a:r>
            <a:r>
              <a:rPr lang="zh-TW" altLang="en-US" dirty="0">
                <a:sym typeface="Times New Roman"/>
              </a:rPr>
              <a:t>原因是要控制</a:t>
            </a:r>
            <a:r>
              <a:rPr lang="en-US" altLang="zh-TW" dirty="0"/>
              <a:t>GPIO</a:t>
            </a:r>
            <a:r>
              <a:rPr lang="zh-TW" altLang="en-US" dirty="0">
                <a:sym typeface="Times New Roman"/>
              </a:rPr>
              <a:t>必須要有</a:t>
            </a:r>
            <a:r>
              <a:rPr lang="en-US" altLang="zh-TW" dirty="0">
                <a:sym typeface="Times New Roman"/>
              </a:rPr>
              <a:t>root</a:t>
            </a:r>
            <a:r>
              <a:rPr lang="zh-TW" altLang="en-US" dirty="0">
                <a:sym typeface="Times New Roman"/>
              </a:rPr>
              <a:t>權限</a:t>
            </a:r>
          </a:p>
          <a:p>
            <a:pPr lvl="0"/>
            <a:r>
              <a:rPr lang="zh-TW" altLang="en-US" dirty="0">
                <a:sym typeface="Times New Roman"/>
              </a:rPr>
              <a:t>解決方式</a:t>
            </a:r>
          </a:p>
          <a:p>
            <a:pPr lvl="1"/>
            <a:r>
              <a:rPr lang="zh-TW" altLang="en-US" dirty="0">
                <a:sym typeface="Times New Roman"/>
              </a:rPr>
              <a:t>方法</a:t>
            </a:r>
            <a:r>
              <a:rPr lang="en-US" altLang="zh-TW" dirty="0">
                <a:sym typeface="Times New Roman"/>
              </a:rPr>
              <a:t>1(</a:t>
            </a:r>
            <a:r>
              <a:rPr lang="zh-TW" altLang="en-US" dirty="0">
                <a:sym typeface="Times New Roman"/>
              </a:rPr>
              <a:t>推薦</a:t>
            </a:r>
            <a:r>
              <a:rPr lang="en-US" altLang="zh-TW" dirty="0">
                <a:sym typeface="Times New Roman"/>
              </a:rPr>
              <a:t>):</a:t>
            </a:r>
            <a:r>
              <a:rPr lang="zh-TW" altLang="en-US" dirty="0">
                <a:sym typeface="Times New Roman"/>
              </a:rPr>
              <a:t>使用</a:t>
            </a:r>
            <a:r>
              <a:rPr lang="en-US" altLang="zh-TW" dirty="0" err="1"/>
              <a:t>sudo</a:t>
            </a:r>
            <a:r>
              <a:rPr lang="zh-TW" altLang="en-US" dirty="0">
                <a:sym typeface="Times New Roman"/>
              </a:rPr>
              <a:t>執行 </a:t>
            </a:r>
            <a:r>
              <a:rPr lang="en-US" altLang="zh-TW" dirty="0">
                <a:sym typeface="Times New Roman"/>
              </a:rPr>
              <a:t>ex: </a:t>
            </a:r>
            <a:r>
              <a:rPr lang="en-US" altLang="zh-TW" dirty="0" err="1"/>
              <a:t>sudo</a:t>
            </a:r>
            <a:r>
              <a:rPr lang="en-US" altLang="zh-TW" dirty="0"/>
              <a:t> ./</a:t>
            </a:r>
            <a:r>
              <a:rPr lang="en-US" altLang="zh-TW" dirty="0" err="1"/>
              <a:t>gpio_main</a:t>
            </a:r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zh-TW" altLang="en-US" dirty="0"/>
          </a:p>
          <a:p>
            <a:pPr lvl="1"/>
            <a:endParaRPr lang="en-US" altLang="zh-TW" dirty="0">
              <a:sym typeface="Times New Roman"/>
            </a:endParaRPr>
          </a:p>
          <a:p>
            <a:pPr lvl="1"/>
            <a:r>
              <a:rPr lang="zh-TW" altLang="en-US" dirty="0">
                <a:sym typeface="Times New Roman"/>
              </a:rPr>
              <a:t>方法</a:t>
            </a:r>
            <a:r>
              <a:rPr lang="en-US" altLang="zh-TW" dirty="0">
                <a:sym typeface="Times New Roman"/>
              </a:rPr>
              <a:t>2(</a:t>
            </a:r>
            <a:r>
              <a:rPr lang="zh-TW" altLang="en-US" dirty="0">
                <a:sym typeface="Times New Roman"/>
              </a:rPr>
              <a:t>懶人版，小心使用</a:t>
            </a:r>
            <a:r>
              <a:rPr lang="en-US" altLang="zh-TW" dirty="0">
                <a:sym typeface="Times New Roman"/>
              </a:rPr>
              <a:t>):</a:t>
            </a:r>
            <a:r>
              <a:rPr lang="zh-TW" altLang="en-US" dirty="0">
                <a:sym typeface="Times New Roman"/>
              </a:rPr>
              <a:t>使用</a:t>
            </a:r>
            <a:r>
              <a:rPr lang="en-US" altLang="zh-TW" dirty="0" err="1"/>
              <a:t>sudo</a:t>
            </a:r>
            <a:r>
              <a:rPr lang="en-US" altLang="zh-TW" dirty="0"/>
              <a:t> </a:t>
            </a:r>
            <a:r>
              <a:rPr lang="en-US" altLang="zh-TW" dirty="0" err="1"/>
              <a:t>su</a:t>
            </a:r>
            <a:r>
              <a:rPr lang="zh-TW" altLang="en-US" dirty="0">
                <a:sym typeface="Times New Roman"/>
              </a:rPr>
              <a:t>將權限改為</a:t>
            </a:r>
            <a:r>
              <a:rPr lang="en-US" altLang="zh-TW" dirty="0"/>
              <a:t>root</a:t>
            </a:r>
            <a:r>
              <a:rPr lang="zh-TW" altLang="en-US" dirty="0">
                <a:sym typeface="Times New Roman"/>
              </a:rPr>
              <a:t>即可直接執行</a:t>
            </a:r>
          </a:p>
        </p:txBody>
      </p:sp>
      <p:sp>
        <p:nvSpPr>
          <p:cNvPr id="513" name="Google Shape;513;p40"/>
          <p:cNvSpPr txBox="1"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-US" smtClean="0"/>
              <a:pPr lvl="0"/>
              <a:t>43</a:t>
            </a:fld>
            <a:endParaRPr lang="en-US"/>
          </a:p>
        </p:txBody>
      </p:sp>
      <p:grpSp>
        <p:nvGrpSpPr>
          <p:cNvPr id="514" name="Google Shape;514;p40"/>
          <p:cNvGrpSpPr/>
          <p:nvPr/>
        </p:nvGrpSpPr>
        <p:grpSpPr>
          <a:xfrm>
            <a:off x="3768263" y="3584365"/>
            <a:ext cx="4655473" cy="1448187"/>
            <a:chOff x="1295400" y="3137179"/>
            <a:chExt cx="5420481" cy="1686160"/>
          </a:xfrm>
        </p:grpSpPr>
        <p:pic>
          <p:nvPicPr>
            <p:cNvPr id="515" name="Google Shape;515;p4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295400" y="3137179"/>
              <a:ext cx="5420481" cy="168616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16" name="Google Shape;516;p40"/>
            <p:cNvSpPr/>
            <p:nvPr/>
          </p:nvSpPr>
          <p:spPr>
            <a:xfrm>
              <a:off x="1295400" y="4267200"/>
              <a:ext cx="609600" cy="152400"/>
            </a:xfrm>
            <a:prstGeom prst="rect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517" name="Google Shape;517;p4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818714" y="5540034"/>
            <a:ext cx="4554570" cy="1094509"/>
          </a:xfrm>
          <a:prstGeom prst="rect">
            <a:avLst/>
          </a:prstGeom>
          <a:noFill/>
          <a:ln>
            <a:noFill/>
          </a:ln>
        </p:spPr>
      </p:pic>
      <p:sp>
        <p:nvSpPr>
          <p:cNvPr id="518" name="Google Shape;518;p40"/>
          <p:cNvSpPr txBox="1"/>
          <p:nvPr/>
        </p:nvSpPr>
        <p:spPr>
          <a:xfrm>
            <a:off x="8409351" y="6068022"/>
            <a:ext cx="1917032" cy="369291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成功停用gpio255 </a:t>
            </a:r>
            <a:endParaRPr sz="1800" dirty="0">
              <a:solidFill>
                <a:srgbClr val="FF0000"/>
              </a:solidFill>
              <a:highlight>
                <a:srgbClr val="FFFF00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19" name="Google Shape;519;p40"/>
          <p:cNvSpPr txBox="1"/>
          <p:nvPr/>
        </p:nvSpPr>
        <p:spPr>
          <a:xfrm>
            <a:off x="277090" y="380999"/>
            <a:ext cx="9220200" cy="895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</a:pPr>
            <a:endParaRPr sz="4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4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altLang="zh-TW">
                <a:sym typeface="Arial"/>
              </a:rPr>
              <a:t>TX2 GPIO </a:t>
            </a:r>
            <a:r>
              <a:rPr lang="zh-TW" altLang="en-US">
                <a:sym typeface="Arial"/>
              </a:rPr>
              <a:t>相關參考資料</a:t>
            </a:r>
          </a:p>
        </p:txBody>
      </p:sp>
      <p:sp>
        <p:nvSpPr>
          <p:cNvPr id="525" name="Google Shape;525;p41"/>
          <p:cNvSpPr txBox="1"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lvl="0"/>
            <a:r>
              <a:rPr lang="en-US" dirty="0" err="1"/>
              <a:t>snprintf</a:t>
            </a:r>
            <a:r>
              <a:rPr lang="en-US" dirty="0"/>
              <a:t> </a:t>
            </a:r>
          </a:p>
          <a:p>
            <a:pPr lvl="1"/>
            <a:r>
              <a:rPr lang="en-US" dirty="0" err="1"/>
              <a:t>snprintf</a:t>
            </a:r>
            <a:r>
              <a:rPr lang="en-US" dirty="0">
                <a:sym typeface="Times New Roman"/>
              </a:rPr>
              <a:t>() </a:t>
            </a:r>
            <a:r>
              <a:rPr lang="zh-TW" altLang="en-US" dirty="0">
                <a:sym typeface="Times New Roman"/>
              </a:rPr>
              <a:t>的功能類似 </a:t>
            </a:r>
            <a:r>
              <a:rPr lang="en-US" dirty="0" err="1"/>
              <a:t>printf</a:t>
            </a:r>
            <a:r>
              <a:rPr lang="en-US" dirty="0"/>
              <a:t>()/</a:t>
            </a:r>
            <a:r>
              <a:rPr lang="en-US" dirty="0" err="1"/>
              <a:t>fprintf</a:t>
            </a:r>
            <a:r>
              <a:rPr lang="en-US" dirty="0"/>
              <a:t>()/</a:t>
            </a:r>
            <a:r>
              <a:rPr lang="en-US" dirty="0" err="1"/>
              <a:t>sprintf</a:t>
            </a:r>
            <a:r>
              <a:rPr lang="en-US" dirty="0"/>
              <a:t>() </a:t>
            </a:r>
            <a:r>
              <a:rPr lang="en-US" dirty="0">
                <a:sym typeface="Times New Roman"/>
              </a:rPr>
              <a:t>，</a:t>
            </a:r>
            <a:r>
              <a:rPr lang="zh-TW" altLang="en-US" dirty="0">
                <a:sym typeface="Times New Roman"/>
              </a:rPr>
              <a:t>給定一個 </a:t>
            </a:r>
            <a:r>
              <a:rPr lang="en-US" dirty="0"/>
              <a:t>format specifier</a:t>
            </a:r>
            <a:r>
              <a:rPr lang="en-US" dirty="0">
                <a:sym typeface="Times New Roman"/>
              </a:rPr>
              <a:t>，</a:t>
            </a:r>
            <a:r>
              <a:rPr lang="zh-TW" altLang="en-US" dirty="0">
                <a:sym typeface="Times New Roman"/>
              </a:rPr>
              <a:t>以及額外的一些不定個數的參數，將會依序依指定的格式，填入 </a:t>
            </a:r>
            <a:r>
              <a:rPr lang="en-US" dirty="0"/>
              <a:t>format specifier </a:t>
            </a:r>
            <a:r>
              <a:rPr lang="zh-TW" altLang="en-US" dirty="0">
                <a:sym typeface="Times New Roman"/>
              </a:rPr>
              <a:t>裡面，以 </a:t>
            </a:r>
            <a:r>
              <a:rPr lang="en-US" altLang="zh-TW" dirty="0">
                <a:sym typeface="Times New Roman"/>
              </a:rPr>
              <a:t>% </a:t>
            </a:r>
            <a:r>
              <a:rPr lang="zh-TW" altLang="en-US" dirty="0">
                <a:sym typeface="Times New Roman"/>
              </a:rPr>
              <a:t>開頭的欄位。</a:t>
            </a:r>
            <a:r>
              <a:rPr lang="en-US" dirty="0" err="1"/>
              <a:t>printf</a:t>
            </a:r>
            <a:r>
              <a:rPr lang="en-US" dirty="0"/>
              <a:t>() </a:t>
            </a:r>
            <a:r>
              <a:rPr lang="zh-TW" altLang="en-US" dirty="0">
                <a:sym typeface="Times New Roman"/>
              </a:rPr>
              <a:t>和 </a:t>
            </a:r>
            <a:r>
              <a:rPr lang="en-US" dirty="0" err="1"/>
              <a:t>fprintf</a:t>
            </a:r>
            <a:r>
              <a:rPr lang="en-US" dirty="0"/>
              <a:t>() </a:t>
            </a:r>
            <a:r>
              <a:rPr lang="zh-TW" altLang="en-US" dirty="0">
                <a:sym typeface="Times New Roman"/>
              </a:rPr>
              <a:t>會把結果，輸出到 </a:t>
            </a:r>
            <a:r>
              <a:rPr lang="en-US" dirty="0"/>
              <a:t>STDOUT</a:t>
            </a:r>
            <a:r>
              <a:rPr lang="en-US" dirty="0">
                <a:sym typeface="Times New Roman"/>
              </a:rPr>
              <a:t> </a:t>
            </a:r>
            <a:r>
              <a:rPr lang="zh-TW" altLang="en-US" dirty="0">
                <a:sym typeface="Times New Roman"/>
              </a:rPr>
              <a:t>或指定的 </a:t>
            </a:r>
            <a:r>
              <a:rPr lang="en-US" dirty="0"/>
              <a:t>FILE stream</a:t>
            </a:r>
            <a:r>
              <a:rPr lang="en-US" dirty="0">
                <a:sym typeface="Times New Roman"/>
              </a:rPr>
              <a:t>，</a:t>
            </a:r>
            <a:r>
              <a:rPr lang="zh-TW" altLang="en-US" dirty="0">
                <a:sym typeface="Times New Roman"/>
              </a:rPr>
              <a:t>而 </a:t>
            </a:r>
            <a:r>
              <a:rPr lang="en-US" dirty="0" err="1"/>
              <a:t>sprintf</a:t>
            </a:r>
            <a:r>
              <a:rPr lang="en-US" dirty="0"/>
              <a:t>() </a:t>
            </a:r>
            <a:r>
              <a:rPr lang="zh-TW" altLang="en-US" dirty="0">
                <a:sym typeface="Times New Roman"/>
              </a:rPr>
              <a:t>則是會把結果，填入第一個參數：一個 </a:t>
            </a:r>
            <a:r>
              <a:rPr lang="en-US" dirty="0"/>
              <a:t>C-style</a:t>
            </a:r>
            <a:r>
              <a:rPr lang="en-US" dirty="0">
                <a:sym typeface="Times New Roman"/>
              </a:rPr>
              <a:t> </a:t>
            </a:r>
            <a:r>
              <a:rPr lang="zh-TW" altLang="en-US" dirty="0">
                <a:sym typeface="Times New Roman"/>
              </a:rPr>
              <a:t>字串 </a:t>
            </a:r>
            <a:r>
              <a:rPr lang="en-US" dirty="0"/>
              <a:t>buffer</a:t>
            </a:r>
            <a:r>
              <a:rPr lang="en-US" dirty="0">
                <a:sym typeface="Times New Roman"/>
              </a:rPr>
              <a:t>。</a:t>
            </a:r>
            <a:r>
              <a:rPr lang="zh-TW" altLang="en-US" dirty="0">
                <a:sym typeface="Times New Roman"/>
              </a:rPr>
              <a:t>然而，由於 </a:t>
            </a:r>
            <a:r>
              <a:rPr lang="en-US" dirty="0" err="1"/>
              <a:t>sprintf</a:t>
            </a:r>
            <a:r>
              <a:rPr lang="en-US" dirty="0"/>
              <a:t>()</a:t>
            </a:r>
            <a:r>
              <a:rPr lang="zh-TW" altLang="en-US" dirty="0">
                <a:sym typeface="Times New Roman"/>
              </a:rPr>
              <a:t>在 </a:t>
            </a:r>
            <a:r>
              <a:rPr lang="en-US" dirty="0"/>
              <a:t>protocol</a:t>
            </a:r>
            <a:r>
              <a:rPr lang="en-US" dirty="0">
                <a:sym typeface="Times New Roman"/>
              </a:rPr>
              <a:t> </a:t>
            </a:r>
            <a:r>
              <a:rPr lang="zh-TW" altLang="en-US" dirty="0">
                <a:sym typeface="Times New Roman"/>
              </a:rPr>
              <a:t>設計上，沒有辦法讓實作 </a:t>
            </a:r>
            <a:r>
              <a:rPr lang="en-US" dirty="0" err="1"/>
              <a:t>sprintf</a:t>
            </a:r>
            <a:r>
              <a:rPr lang="en-US" dirty="0"/>
              <a:t>()</a:t>
            </a:r>
            <a:r>
              <a:rPr lang="zh-TW" altLang="en-US" dirty="0">
                <a:sym typeface="Times New Roman"/>
              </a:rPr>
              <a:t>的程式庫，在被呼叫後，得知這個 </a:t>
            </a:r>
            <a:r>
              <a:rPr lang="en-US" dirty="0"/>
              <a:t>buffer</a:t>
            </a:r>
            <a:r>
              <a:rPr lang="en-US" dirty="0">
                <a:sym typeface="Times New Roman"/>
              </a:rPr>
              <a:t> </a:t>
            </a:r>
            <a:r>
              <a:rPr lang="zh-TW" altLang="en-US" dirty="0">
                <a:sym typeface="Times New Roman"/>
              </a:rPr>
              <a:t>的大小，因此，若結果比實際上的 </a:t>
            </a:r>
            <a:r>
              <a:rPr lang="en-US" dirty="0"/>
              <a:t>buffer</a:t>
            </a:r>
            <a:r>
              <a:rPr lang="en-US" dirty="0">
                <a:sym typeface="Times New Roman"/>
              </a:rPr>
              <a:t> </a:t>
            </a:r>
            <a:r>
              <a:rPr lang="zh-TW" altLang="en-US" dirty="0">
                <a:sym typeface="Times New Roman"/>
              </a:rPr>
              <a:t>還要長，就會造成 </a:t>
            </a:r>
            <a:r>
              <a:rPr lang="en-US" dirty="0"/>
              <a:t>buffer overflow </a:t>
            </a:r>
            <a:r>
              <a:rPr lang="zh-TW" altLang="en-US" dirty="0">
                <a:sym typeface="Times New Roman"/>
              </a:rPr>
              <a:t>的問題（所以我們範例中的</a:t>
            </a:r>
            <a:r>
              <a:rPr lang="en-US" dirty="0" err="1">
                <a:sym typeface="Times New Roman"/>
              </a:rPr>
              <a:t>buf</a:t>
            </a:r>
            <a:r>
              <a:rPr lang="zh-TW" altLang="en-US" dirty="0">
                <a:sym typeface="Times New Roman"/>
              </a:rPr>
              <a:t>變數宣告大小為</a:t>
            </a:r>
            <a:r>
              <a:rPr lang="en-US" altLang="zh-TW" dirty="0">
                <a:sym typeface="Times New Roman"/>
              </a:rPr>
              <a:t>64</a:t>
            </a:r>
            <a:r>
              <a:rPr lang="zh-TW" altLang="en-US" dirty="0">
                <a:sym typeface="Times New Roman"/>
              </a:rPr>
              <a:t>個字元大小） 。因此，</a:t>
            </a:r>
            <a:r>
              <a:rPr lang="en-US" dirty="0" err="1"/>
              <a:t>snprintf</a:t>
            </a:r>
            <a:r>
              <a:rPr lang="en-US" dirty="0"/>
              <a:t>() </a:t>
            </a:r>
            <a:r>
              <a:rPr lang="zh-TW" altLang="en-US" dirty="0">
                <a:sym typeface="Times New Roman"/>
              </a:rPr>
              <a:t>多出了第二個參數：</a:t>
            </a:r>
            <a:r>
              <a:rPr lang="zh-TW" altLang="en-US" dirty="0"/>
              <a:t> </a:t>
            </a:r>
            <a:r>
              <a:rPr lang="en-US" dirty="0"/>
              <a:t>buffer</a:t>
            </a:r>
            <a:r>
              <a:rPr lang="en-US" dirty="0">
                <a:sym typeface="Times New Roman"/>
              </a:rPr>
              <a:t> </a:t>
            </a:r>
            <a:r>
              <a:rPr lang="zh-TW" altLang="en-US" dirty="0">
                <a:sym typeface="Times New Roman"/>
              </a:rPr>
              <a:t>的大小，以避免這個問題。</a:t>
            </a:r>
          </a:p>
          <a:p>
            <a:pPr lvl="0"/>
            <a:r>
              <a:rPr lang="zh-TW" altLang="en-US" dirty="0">
                <a:sym typeface="Times New Roman"/>
              </a:rPr>
              <a:t>參考網站</a:t>
            </a:r>
          </a:p>
          <a:p>
            <a:pPr lvl="1"/>
            <a:r>
              <a:rPr lang="en-US" dirty="0">
                <a:solidFill>
                  <a:schemeClr val="bg1"/>
                </a:solidFill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http://blog.xuite.net/tzeng015/twblog/113272245-snprintf</a:t>
            </a:r>
            <a:endParaRPr lang="en-US" dirty="0">
              <a:solidFill>
                <a:schemeClr val="bg1"/>
              </a:solidFill>
              <a:sym typeface="arial"/>
            </a:endParaRPr>
          </a:p>
          <a:p>
            <a:pPr lvl="1"/>
            <a:r>
              <a:rPr lang="en-US" dirty="0">
                <a:solidFill>
                  <a:schemeClr val="bg1"/>
                </a:solidFill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http://www.cplusplus.com/reference/cstdio/snprintf/</a:t>
            </a:r>
            <a:endParaRPr lang="en-US" dirty="0">
              <a:solidFill>
                <a:schemeClr val="bg1"/>
              </a:solidFill>
              <a:sym typeface="arial"/>
            </a:endParaRPr>
          </a:p>
          <a:p>
            <a:pPr lvl="1"/>
            <a:r>
              <a:rPr lang="en-US" dirty="0">
                <a:solidFill>
                  <a:schemeClr val="bg1"/>
                </a:solidFill>
                <a:sym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https://wirelessr.gitbooks.io/working-life/content/snprintf_miao_wu_qiong.html</a:t>
            </a:r>
            <a:endParaRPr lang="en-US" dirty="0">
              <a:solidFill>
                <a:schemeClr val="bg1"/>
              </a:solidFill>
              <a:sym typeface="arial"/>
            </a:endParaRPr>
          </a:p>
          <a:p>
            <a:pPr lvl="1"/>
            <a:endParaRPr lang="en-US" dirty="0">
              <a:sym typeface="arial"/>
            </a:endParaRPr>
          </a:p>
          <a:p>
            <a:pPr lvl="0"/>
            <a:endParaRPr lang="en-US" dirty="0">
              <a:sym typeface="arial"/>
            </a:endParaRPr>
          </a:p>
        </p:txBody>
      </p:sp>
      <p:sp>
        <p:nvSpPr>
          <p:cNvPr id="526" name="Google Shape;526;p41"/>
          <p:cNvSpPr txBox="1"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-US" smtClean="0"/>
              <a:pPr lvl="0"/>
              <a:t>44</a:t>
            </a:fld>
            <a:endParaRPr lang="en-US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4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altLang="zh-TW" dirty="0">
                <a:sym typeface="Arial"/>
              </a:rPr>
              <a:t>TX2 GPIO </a:t>
            </a:r>
            <a:r>
              <a:rPr lang="zh-TW" altLang="en-US" dirty="0">
                <a:sym typeface="Arial"/>
              </a:rPr>
              <a:t>相關參考資料</a:t>
            </a:r>
          </a:p>
        </p:txBody>
      </p:sp>
      <p:sp>
        <p:nvSpPr>
          <p:cNvPr id="534" name="Google Shape;534;p42"/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dirty="0">
                <a:sym typeface="Times New Roman"/>
              </a:rPr>
              <a:t>以下是</a:t>
            </a:r>
            <a:r>
              <a:rPr lang="fr-FR" dirty="0"/>
              <a:t>TX2 GPIO</a:t>
            </a:r>
            <a:r>
              <a:rPr lang="fr-FR" dirty="0">
                <a:sym typeface="Times New Roman"/>
              </a:rPr>
              <a:t>相關參考資料，提供更進階的學習內容：</a:t>
            </a:r>
            <a:endParaRPr lang="fr-FR" dirty="0">
              <a:sym typeface="Times New Roman"/>
              <a:hlinkClick r:id="rId3"/>
            </a:endParaRPr>
          </a:p>
          <a:p>
            <a:pPr lvl="0"/>
            <a:r>
              <a:rPr lang="fr-FR" dirty="0">
                <a:solidFill>
                  <a:schemeClr val="bg1"/>
                </a:solidFill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https://www.jetsonhacks.com/nvidia-jetson-tx2-j21-header-pinout/</a:t>
            </a:r>
            <a:endParaRPr lang="fr-FR" dirty="0">
              <a:solidFill>
                <a:schemeClr val="bg1"/>
              </a:solidFill>
              <a:sym typeface="arial"/>
            </a:endParaRPr>
          </a:p>
          <a:p>
            <a:pPr lvl="1"/>
            <a:endParaRPr lang="fr-FR" dirty="0">
              <a:sym typeface="arial"/>
            </a:endParaRPr>
          </a:p>
          <a:p>
            <a:pPr lvl="1"/>
            <a:r>
              <a:rPr lang="fr-FR" dirty="0"/>
              <a:t>TX2</a:t>
            </a:r>
            <a:r>
              <a:rPr lang="fr-FR" dirty="0">
                <a:sym typeface="Times New Roman"/>
              </a:rPr>
              <a:t>開發手冊</a:t>
            </a:r>
          </a:p>
          <a:p>
            <a:pPr lvl="0"/>
            <a:r>
              <a:rPr lang="fr-FR" dirty="0">
                <a:solidFill>
                  <a:schemeClr val="bg1"/>
                </a:solidFill>
                <a:sym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https://forums.developer.nvidia.com/uploads/short-url/QhIPn8rdiD1Cp4w7ueh28eQpHR.pdf</a:t>
            </a:r>
            <a:endParaRPr lang="fr-FR" dirty="0">
              <a:solidFill>
                <a:schemeClr val="bg1"/>
              </a:solidFill>
              <a:sym typeface="arial"/>
            </a:endParaRPr>
          </a:p>
          <a:p>
            <a:pPr lvl="1"/>
            <a:endParaRPr lang="fr-FR" dirty="0">
              <a:sym typeface="arial"/>
            </a:endParaRPr>
          </a:p>
        </p:txBody>
      </p:sp>
      <p:sp>
        <p:nvSpPr>
          <p:cNvPr id="535" name="Google Shape;535;p42"/>
          <p:cNvSpPr txBox="1"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-US" smtClean="0"/>
              <a:pPr lvl="0"/>
              <a:t>45</a:t>
            </a:fld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圖片 25">
            <a:extLst>
              <a:ext uri="{FF2B5EF4-FFF2-40B4-BE49-F238E27FC236}">
                <a16:creationId xmlns:a16="http://schemas.microsoft.com/office/drawing/2014/main" id="{183287DB-AB32-4256-9855-0E1EBFEF97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3960" y="2406853"/>
            <a:ext cx="1495302" cy="1495302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E162E7B7-6DB1-452F-9DDF-8B87D0EAC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sym typeface="Arial"/>
              </a:rPr>
              <a:t>智慧物聯網 </a:t>
            </a:r>
            <a:r>
              <a:rPr lang="en-US" altLang="zh-TW" dirty="0">
                <a:sym typeface="Arial"/>
              </a:rPr>
              <a:t>–</a:t>
            </a:r>
            <a:r>
              <a:rPr lang="zh-TW" altLang="en-US" dirty="0">
                <a:sym typeface="Arial"/>
              </a:rPr>
              <a:t> 道路事故應用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2EF19BF-3739-41DD-9D6A-9F08E7F5C1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</a:t>
            </a:fld>
            <a:endParaRPr lang="en-US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1806E621-FF83-4044-9D05-A7C888E660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8308" y="2818214"/>
            <a:ext cx="3888579" cy="3152341"/>
          </a:xfrm>
          <a:prstGeom prst="rect">
            <a:avLst/>
          </a:prstGeom>
        </p:spPr>
      </p:pic>
      <p:pic>
        <p:nvPicPr>
          <p:cNvPr id="1028" name="Picture 4" descr="Police - Free people icons">
            <a:extLst>
              <a:ext uri="{FF2B5EF4-FFF2-40B4-BE49-F238E27FC236}">
                <a16:creationId xmlns:a16="http://schemas.microsoft.com/office/drawing/2014/main" id="{24C1969C-0A72-4F9C-953D-43E7153633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9423" y="4672353"/>
            <a:ext cx="1298202" cy="1298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82323A09-6291-4772-B51A-1B5416C713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667" y="3462195"/>
            <a:ext cx="2824247" cy="1757070"/>
          </a:xfrm>
          <a:prstGeom prst="rect">
            <a:avLst/>
          </a:prstGeom>
        </p:spPr>
      </p:pic>
      <p:cxnSp>
        <p:nvCxnSpPr>
          <p:cNvPr id="30" name="直線單箭頭接點 29">
            <a:extLst>
              <a:ext uri="{FF2B5EF4-FFF2-40B4-BE49-F238E27FC236}">
                <a16:creationId xmlns:a16="http://schemas.microsoft.com/office/drawing/2014/main" id="{AB70565B-2DFF-49BE-B05A-CA222D1F1B0A}"/>
              </a:ext>
            </a:extLst>
          </p:cNvPr>
          <p:cNvCxnSpPr>
            <a:cxnSpLocks/>
          </p:cNvCxnSpPr>
          <p:nvPr/>
        </p:nvCxnSpPr>
        <p:spPr>
          <a:xfrm flipV="1">
            <a:off x="2649654" y="3400465"/>
            <a:ext cx="2037742" cy="710913"/>
          </a:xfrm>
          <a:prstGeom prst="straightConnector1">
            <a:avLst/>
          </a:prstGeom>
          <a:ln w="76200">
            <a:solidFill>
              <a:schemeClr val="bg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單箭頭接點 31">
            <a:extLst>
              <a:ext uri="{FF2B5EF4-FFF2-40B4-BE49-F238E27FC236}">
                <a16:creationId xmlns:a16="http://schemas.microsoft.com/office/drawing/2014/main" id="{2BF6F117-B3A4-4832-ADEA-05D22A298E83}"/>
              </a:ext>
            </a:extLst>
          </p:cNvPr>
          <p:cNvCxnSpPr>
            <a:cxnSpLocks/>
          </p:cNvCxnSpPr>
          <p:nvPr/>
        </p:nvCxnSpPr>
        <p:spPr>
          <a:xfrm>
            <a:off x="6087678" y="3252760"/>
            <a:ext cx="1960630" cy="501733"/>
          </a:xfrm>
          <a:prstGeom prst="straightConnector1">
            <a:avLst/>
          </a:prstGeom>
          <a:ln w="76200">
            <a:solidFill>
              <a:schemeClr val="bg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單箭頭接點 32">
            <a:extLst>
              <a:ext uri="{FF2B5EF4-FFF2-40B4-BE49-F238E27FC236}">
                <a16:creationId xmlns:a16="http://schemas.microsoft.com/office/drawing/2014/main" id="{3C30F83F-C213-4277-8713-F01AFB006961}"/>
              </a:ext>
            </a:extLst>
          </p:cNvPr>
          <p:cNvCxnSpPr>
            <a:cxnSpLocks/>
          </p:cNvCxnSpPr>
          <p:nvPr/>
        </p:nvCxnSpPr>
        <p:spPr>
          <a:xfrm flipH="1">
            <a:off x="5579632" y="5313286"/>
            <a:ext cx="2378647" cy="128290"/>
          </a:xfrm>
          <a:prstGeom prst="straightConnector1">
            <a:avLst/>
          </a:prstGeom>
          <a:ln w="76200">
            <a:solidFill>
              <a:schemeClr val="bg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2C238CF8-AB5A-4D0C-9BE1-A2899B79795A}"/>
              </a:ext>
            </a:extLst>
          </p:cNvPr>
          <p:cNvSpPr txBox="1"/>
          <p:nvPr/>
        </p:nvSpPr>
        <p:spPr>
          <a:xfrm>
            <a:off x="850608" y="2892894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/>
              <a:t>發生車禍</a:t>
            </a:r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7BEB22F5-A05A-4861-BB9B-927F60F52F5B}"/>
              </a:ext>
            </a:extLst>
          </p:cNvPr>
          <p:cNvSpPr txBox="1"/>
          <p:nvPr/>
        </p:nvSpPr>
        <p:spPr>
          <a:xfrm>
            <a:off x="4742816" y="3689061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/>
              <a:t>即時運算</a:t>
            </a:r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5D1A4A50-9BEB-429A-9999-7D68F1077E13}"/>
              </a:ext>
            </a:extLst>
          </p:cNvPr>
          <p:cNvSpPr txBox="1"/>
          <p:nvPr/>
        </p:nvSpPr>
        <p:spPr>
          <a:xfrm>
            <a:off x="3820937" y="6069883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/>
              <a:t>同仁前往協助</a:t>
            </a:r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540F037F-5E63-451F-87D7-344FD26CB3C0}"/>
              </a:ext>
            </a:extLst>
          </p:cNvPr>
          <p:cNvSpPr txBox="1"/>
          <p:nvPr/>
        </p:nvSpPr>
        <p:spPr>
          <a:xfrm>
            <a:off x="8321917" y="5313286"/>
            <a:ext cx="23182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dirty="0"/>
              <a:t>Line</a:t>
            </a:r>
            <a:r>
              <a:rPr lang="zh-TW" altLang="en-US" sz="2800" b="1" dirty="0"/>
              <a:t>通知警察</a:t>
            </a:r>
          </a:p>
        </p:txBody>
      </p:sp>
      <p:sp>
        <p:nvSpPr>
          <p:cNvPr id="8" name="內容版面配置區 4">
            <a:extLst>
              <a:ext uri="{FF2B5EF4-FFF2-40B4-BE49-F238E27FC236}">
                <a16:creationId xmlns:a16="http://schemas.microsoft.com/office/drawing/2014/main" id="{1AC3AFA5-690C-1990-E18E-FC8299F124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zh-TW" altLang="en-US" dirty="0"/>
              <a:t>在</a:t>
            </a:r>
            <a:r>
              <a:rPr lang="en-US" altLang="zh-TW" dirty="0"/>
              <a:t>IOT</a:t>
            </a:r>
            <a:r>
              <a:rPr lang="zh-TW" altLang="en-US" dirty="0"/>
              <a:t>上運行訓練好的模型，配合路口監視器的即時影像畫面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529690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162E7B7-6DB1-452F-9DDF-8B87D0EAC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sym typeface="Arial"/>
              </a:rPr>
              <a:t>智慧物聯網 </a:t>
            </a:r>
            <a:r>
              <a:rPr lang="en-US" altLang="zh-TW" dirty="0">
                <a:sym typeface="Arial"/>
              </a:rPr>
              <a:t>–</a:t>
            </a:r>
            <a:r>
              <a:rPr lang="zh-TW" altLang="en-US" dirty="0">
                <a:sym typeface="Arial"/>
              </a:rPr>
              <a:t> 養雞場應用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2EF19BF-3739-41DD-9D6A-9F08E7F5C1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6</a:t>
            </a:fld>
            <a:endParaRPr lang="en-US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7993FD54-0C62-4BED-B38D-F4B18B7FED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在</a:t>
            </a:r>
            <a:r>
              <a:rPr lang="en-US" altLang="zh-TW" dirty="0"/>
              <a:t>IOT</a:t>
            </a:r>
            <a:r>
              <a:rPr lang="zh-TW" altLang="en-US" dirty="0"/>
              <a:t>上運行訓練好的模型，配合養雞廠的監視器運算</a:t>
            </a:r>
          </a:p>
          <a:p>
            <a:endParaRPr lang="zh-TW" altLang="en-US" dirty="0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E2C73035-301F-473A-8C9D-3C1ECB1C21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54" y="2962223"/>
            <a:ext cx="4577792" cy="3102608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82884661-D4B1-4073-BEAC-EB6DDCD247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7473" y="4692836"/>
            <a:ext cx="1618868" cy="1829174"/>
          </a:xfrm>
          <a:prstGeom prst="rect">
            <a:avLst/>
          </a:prstGeom>
        </p:spPr>
      </p:pic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9A0DB406-2299-47EF-BF99-0385A92E515C}"/>
              </a:ext>
            </a:extLst>
          </p:cNvPr>
          <p:cNvCxnSpPr>
            <a:cxnSpLocks/>
          </p:cNvCxnSpPr>
          <p:nvPr/>
        </p:nvCxnSpPr>
        <p:spPr>
          <a:xfrm flipV="1">
            <a:off x="5966225" y="4105339"/>
            <a:ext cx="1072139" cy="739287"/>
          </a:xfrm>
          <a:prstGeom prst="straightConnector1">
            <a:avLst/>
          </a:prstGeom>
          <a:ln w="76200">
            <a:solidFill>
              <a:schemeClr val="bg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圖片 20">
            <a:extLst>
              <a:ext uri="{FF2B5EF4-FFF2-40B4-BE49-F238E27FC236}">
                <a16:creationId xmlns:a16="http://schemas.microsoft.com/office/drawing/2014/main" id="{8230A25E-1040-4F1C-A396-D4D6AA7D41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0661" y="4609920"/>
            <a:ext cx="1495302" cy="1495302"/>
          </a:xfrm>
          <a:prstGeom prst="rect">
            <a:avLst/>
          </a:prstGeom>
        </p:spPr>
      </p:pic>
      <p:cxnSp>
        <p:nvCxnSpPr>
          <p:cNvPr id="25" name="直線單箭頭接點 24">
            <a:extLst>
              <a:ext uri="{FF2B5EF4-FFF2-40B4-BE49-F238E27FC236}">
                <a16:creationId xmlns:a16="http://schemas.microsoft.com/office/drawing/2014/main" id="{12AEBE53-5CC2-420E-8905-B3132D0080B9}"/>
              </a:ext>
            </a:extLst>
          </p:cNvPr>
          <p:cNvCxnSpPr>
            <a:cxnSpLocks/>
          </p:cNvCxnSpPr>
          <p:nvPr/>
        </p:nvCxnSpPr>
        <p:spPr>
          <a:xfrm>
            <a:off x="6732494" y="5709432"/>
            <a:ext cx="1308847" cy="0"/>
          </a:xfrm>
          <a:prstGeom prst="straightConnector1">
            <a:avLst/>
          </a:prstGeom>
          <a:ln w="76200">
            <a:solidFill>
              <a:schemeClr val="bg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單箭頭接點 27">
            <a:extLst>
              <a:ext uri="{FF2B5EF4-FFF2-40B4-BE49-F238E27FC236}">
                <a16:creationId xmlns:a16="http://schemas.microsoft.com/office/drawing/2014/main" id="{780CED84-DF6C-4AFF-B70C-FC5D3924B6BC}"/>
              </a:ext>
            </a:extLst>
          </p:cNvPr>
          <p:cNvCxnSpPr>
            <a:cxnSpLocks/>
          </p:cNvCxnSpPr>
          <p:nvPr/>
        </p:nvCxnSpPr>
        <p:spPr>
          <a:xfrm>
            <a:off x="4198289" y="4956492"/>
            <a:ext cx="952314" cy="401079"/>
          </a:xfrm>
          <a:prstGeom prst="straightConnector1">
            <a:avLst/>
          </a:prstGeom>
          <a:ln w="76200">
            <a:solidFill>
              <a:schemeClr val="bg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圖片 32">
            <a:extLst>
              <a:ext uri="{FF2B5EF4-FFF2-40B4-BE49-F238E27FC236}">
                <a16:creationId xmlns:a16="http://schemas.microsoft.com/office/drawing/2014/main" id="{A55320D0-EF29-4C9B-AC41-B5D5169909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96610" y="2344425"/>
            <a:ext cx="2827980" cy="1895295"/>
          </a:xfrm>
          <a:prstGeom prst="rect">
            <a:avLst/>
          </a:prstGeom>
        </p:spPr>
      </p:pic>
      <p:sp>
        <p:nvSpPr>
          <p:cNvPr id="41" name="矩形 40">
            <a:extLst>
              <a:ext uri="{FF2B5EF4-FFF2-40B4-BE49-F238E27FC236}">
                <a16:creationId xmlns:a16="http://schemas.microsoft.com/office/drawing/2014/main" id="{8C50F7B9-5380-462C-BD21-9F3F69442CB4}"/>
              </a:ext>
            </a:extLst>
          </p:cNvPr>
          <p:cNvSpPr/>
          <p:nvPr/>
        </p:nvSpPr>
        <p:spPr>
          <a:xfrm>
            <a:off x="10231721" y="3167364"/>
            <a:ext cx="14670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sz="2000" b="1" dirty="0"/>
              <a:t>約</a:t>
            </a:r>
            <a:r>
              <a:rPr lang="en-US" altLang="zh-TW" sz="2000" b="1" dirty="0"/>
              <a:t>19</a:t>
            </a:r>
            <a:r>
              <a:rPr lang="zh-TW" altLang="en-US" sz="2000" b="1" dirty="0"/>
              <a:t>隻肉雞</a:t>
            </a: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F615980F-7175-4116-8330-60D2B3DC981D}"/>
              </a:ext>
            </a:extLst>
          </p:cNvPr>
          <p:cNvSpPr/>
          <p:nvPr/>
        </p:nvSpPr>
        <p:spPr>
          <a:xfrm>
            <a:off x="9776341" y="5357571"/>
            <a:ext cx="214674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b="1" dirty="0"/>
              <a:t>體長約</a:t>
            </a:r>
            <a:r>
              <a:rPr lang="en-US" altLang="zh-TW" b="1" dirty="0"/>
              <a:t>25</a:t>
            </a:r>
            <a:r>
              <a:rPr lang="zh-TW" altLang="en-US" b="1" dirty="0"/>
              <a:t>公分</a:t>
            </a:r>
            <a:endParaRPr lang="en-US" altLang="zh-TW" b="1" dirty="0"/>
          </a:p>
          <a:p>
            <a:pPr algn="ctr"/>
            <a:r>
              <a:rPr lang="zh-TW" altLang="en-US" b="1"/>
              <a:t>距離宰殺尚缺</a:t>
            </a:r>
            <a:r>
              <a:rPr lang="en-US" altLang="zh-TW" b="1" dirty="0"/>
              <a:t>5</a:t>
            </a:r>
            <a:r>
              <a:rPr lang="zh-TW" altLang="en-US" b="1" dirty="0"/>
              <a:t>公分</a:t>
            </a:r>
          </a:p>
        </p:txBody>
      </p:sp>
    </p:spTree>
    <p:extLst>
      <p:ext uri="{BB962C8B-B14F-4D97-AF65-F5344CB8AC3E}">
        <p14:creationId xmlns:p14="http://schemas.microsoft.com/office/powerpoint/2010/main" val="24109507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5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>
                <a:sym typeface="Arial"/>
              </a:rPr>
              <a:t>GPIO</a:t>
            </a:r>
            <a:r>
              <a:rPr lang="zh-TW" altLang="en-US">
                <a:sym typeface="Arial"/>
              </a:rPr>
              <a:t>簡介</a:t>
            </a:r>
          </a:p>
        </p:txBody>
      </p:sp>
      <p:sp>
        <p:nvSpPr>
          <p:cNvPr id="127" name="Google Shape;127;p5"/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TW" dirty="0">
                <a:sym typeface="Arial"/>
              </a:rPr>
              <a:t>GPIO</a:t>
            </a:r>
            <a:r>
              <a:rPr lang="zh-TW" altLang="en-US" dirty="0">
                <a:sym typeface="Arial"/>
              </a:rPr>
              <a:t>可作為輸入與輸出</a:t>
            </a:r>
          </a:p>
          <a:p>
            <a:pPr lvl="0"/>
            <a:r>
              <a:rPr lang="zh-TW" altLang="en-US" dirty="0">
                <a:sym typeface="Arial"/>
              </a:rPr>
              <a:t>使用輸出功能</a:t>
            </a:r>
            <a:r>
              <a:rPr lang="en-US" altLang="zh-TW" dirty="0">
                <a:sym typeface="Arial"/>
              </a:rPr>
              <a:t>(out)</a:t>
            </a:r>
            <a:r>
              <a:rPr lang="zh-TW" altLang="en-US" dirty="0">
                <a:sym typeface="Arial"/>
              </a:rPr>
              <a:t>時</a:t>
            </a:r>
          </a:p>
          <a:p>
            <a:pPr lvl="1"/>
            <a:r>
              <a:rPr lang="en-US" altLang="zh-TW" dirty="0">
                <a:sym typeface="Arial"/>
              </a:rPr>
              <a:t>-</a:t>
            </a:r>
            <a:r>
              <a:rPr lang="zh-TW" altLang="en-US" dirty="0">
                <a:sym typeface="Arial"/>
              </a:rPr>
              <a:t>可分別輸入</a:t>
            </a:r>
            <a:r>
              <a:rPr lang="en-US" altLang="zh-TW" dirty="0">
                <a:sym typeface="Arial"/>
              </a:rPr>
              <a:t>High(1)</a:t>
            </a:r>
            <a:r>
              <a:rPr lang="zh-TW" altLang="en-US" dirty="0">
                <a:sym typeface="Arial"/>
              </a:rPr>
              <a:t>或</a:t>
            </a:r>
            <a:r>
              <a:rPr lang="en-US" altLang="zh-TW" dirty="0">
                <a:sym typeface="Arial"/>
              </a:rPr>
              <a:t>Low(0)</a:t>
            </a:r>
            <a:endParaRPr lang="zh-TW" altLang="en-US" dirty="0">
              <a:sym typeface="Arial"/>
            </a:endParaRPr>
          </a:p>
          <a:p>
            <a:pPr lvl="0"/>
            <a:r>
              <a:rPr lang="zh-TW" altLang="en-US" dirty="0">
                <a:sym typeface="Arial"/>
              </a:rPr>
              <a:t>使用輸入功能</a:t>
            </a:r>
            <a:r>
              <a:rPr lang="en-US" altLang="zh-TW" dirty="0">
                <a:sym typeface="Arial"/>
              </a:rPr>
              <a:t>(in)</a:t>
            </a:r>
            <a:r>
              <a:rPr lang="zh-TW" altLang="en-US" dirty="0">
                <a:sym typeface="Arial"/>
              </a:rPr>
              <a:t>時</a:t>
            </a:r>
          </a:p>
          <a:p>
            <a:pPr lvl="1"/>
            <a:r>
              <a:rPr lang="en-US" altLang="zh-TW" dirty="0">
                <a:sym typeface="Arial"/>
              </a:rPr>
              <a:t>-</a:t>
            </a:r>
            <a:r>
              <a:rPr lang="zh-TW" altLang="en-US" dirty="0">
                <a:sym typeface="Arial"/>
              </a:rPr>
              <a:t>可方便地讀出外部輸入的高低電壓</a:t>
            </a:r>
          </a:p>
          <a:p>
            <a:pPr lvl="0"/>
            <a:r>
              <a:rPr lang="zh-TW" altLang="en-US" dirty="0">
                <a:sym typeface="Arial"/>
              </a:rPr>
              <a:t>所有的配置均可通過暫存器的配置快速實現</a:t>
            </a:r>
          </a:p>
        </p:txBody>
      </p:sp>
      <p:sp>
        <p:nvSpPr>
          <p:cNvPr id="128" name="Google Shape;128;p5"/>
          <p:cNvSpPr txBox="1"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-US" smtClean="0"/>
              <a:pPr lvl="0"/>
              <a:t>7</a:t>
            </a:fld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6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>
                <a:sym typeface="Arial"/>
              </a:rPr>
              <a:t>GPIO</a:t>
            </a:r>
            <a:r>
              <a:rPr lang="zh-TW" altLang="en-US">
                <a:sym typeface="Arial"/>
              </a:rPr>
              <a:t>簡介</a:t>
            </a:r>
          </a:p>
        </p:txBody>
      </p:sp>
      <p:sp>
        <p:nvSpPr>
          <p:cNvPr id="137" name="Google Shape;137;p6"/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zh-TW" altLang="en-US">
                <a:sym typeface="Times New Roman"/>
              </a:rPr>
              <a:t>功能性</a:t>
            </a:r>
            <a:r>
              <a:rPr lang="en-US"/>
              <a:t>GPIO</a:t>
            </a:r>
            <a:r>
              <a:rPr lang="zh-TW" altLang="en-US">
                <a:sym typeface="Times New Roman"/>
              </a:rPr>
              <a:t>之圖例</a:t>
            </a:r>
            <a:r>
              <a:rPr lang="en-US" altLang="zh-TW"/>
              <a:t>(</a:t>
            </a:r>
            <a:r>
              <a:rPr lang="en-US"/>
              <a:t>Read)</a:t>
            </a:r>
          </a:p>
        </p:txBody>
      </p:sp>
      <p:sp>
        <p:nvSpPr>
          <p:cNvPr id="138" name="Google Shape;138;p6"/>
          <p:cNvSpPr txBox="1"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-US" smtClean="0"/>
              <a:pPr lvl="0"/>
              <a:t>8</a:t>
            </a:fld>
            <a:endParaRPr lang="en-US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9EBD8E6F-C9C0-4358-A72C-4C4F2D5594AE}"/>
              </a:ext>
            </a:extLst>
          </p:cNvPr>
          <p:cNvGrpSpPr/>
          <p:nvPr/>
        </p:nvGrpSpPr>
        <p:grpSpPr>
          <a:xfrm>
            <a:off x="2980360" y="2378074"/>
            <a:ext cx="6231280" cy="4343401"/>
            <a:chOff x="4351566" y="2301925"/>
            <a:chExt cx="6231280" cy="4343401"/>
          </a:xfrm>
        </p:grpSpPr>
        <p:pic>
          <p:nvPicPr>
            <p:cNvPr id="140" name="Google Shape;140;p6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351566" y="2301925"/>
              <a:ext cx="6231280" cy="434340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41" name="Google Shape;141;p6"/>
            <p:cNvGrpSpPr/>
            <p:nvPr/>
          </p:nvGrpSpPr>
          <p:grpSpPr>
            <a:xfrm>
              <a:off x="4478435" y="2301925"/>
              <a:ext cx="5596236" cy="1294959"/>
              <a:chOff x="884" y="1616"/>
              <a:chExt cx="3992" cy="453"/>
            </a:xfrm>
          </p:grpSpPr>
          <p:cxnSp>
            <p:nvCxnSpPr>
              <p:cNvPr id="142" name="Google Shape;142;p6"/>
              <p:cNvCxnSpPr/>
              <p:nvPr/>
            </p:nvCxnSpPr>
            <p:spPr>
              <a:xfrm>
                <a:off x="884" y="2069"/>
                <a:ext cx="2132" cy="0"/>
              </a:xfrm>
              <a:prstGeom prst="straightConnector1">
                <a:avLst/>
              </a:prstGeom>
              <a:noFill/>
              <a:ln w="57150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43" name="Google Shape;143;p6"/>
              <p:cNvCxnSpPr/>
              <p:nvPr/>
            </p:nvCxnSpPr>
            <p:spPr>
              <a:xfrm>
                <a:off x="3016" y="1616"/>
                <a:ext cx="0" cy="453"/>
              </a:xfrm>
              <a:prstGeom prst="straightConnector1">
                <a:avLst/>
              </a:prstGeom>
              <a:noFill/>
              <a:ln w="57150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44" name="Google Shape;144;p6"/>
              <p:cNvCxnSpPr/>
              <p:nvPr/>
            </p:nvCxnSpPr>
            <p:spPr>
              <a:xfrm>
                <a:off x="3016" y="1616"/>
                <a:ext cx="1860" cy="0"/>
              </a:xfrm>
              <a:prstGeom prst="straightConnector1">
                <a:avLst/>
              </a:prstGeom>
              <a:noFill/>
              <a:ln w="57150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</p:grpSp>
      </p:grpSp>
      <p:grpSp>
        <p:nvGrpSpPr>
          <p:cNvPr id="5" name="群組 4">
            <a:extLst>
              <a:ext uri="{FF2B5EF4-FFF2-40B4-BE49-F238E27FC236}">
                <a16:creationId xmlns:a16="http://schemas.microsoft.com/office/drawing/2014/main" id="{F907FFE7-B797-4233-A2B3-59CDE1FAEBD0}"/>
              </a:ext>
            </a:extLst>
          </p:cNvPr>
          <p:cNvGrpSpPr/>
          <p:nvPr/>
        </p:nvGrpSpPr>
        <p:grpSpPr>
          <a:xfrm>
            <a:off x="1051852" y="4054929"/>
            <a:ext cx="1714856" cy="494845"/>
            <a:chOff x="2476138" y="2248354"/>
            <a:chExt cx="1714856" cy="494845"/>
          </a:xfrm>
        </p:grpSpPr>
        <p:sp>
          <p:nvSpPr>
            <p:cNvPr id="135" name="Google Shape;135;p6"/>
            <p:cNvSpPr/>
            <p:nvPr/>
          </p:nvSpPr>
          <p:spPr>
            <a:xfrm>
              <a:off x="2476138" y="2248354"/>
              <a:ext cx="1714856" cy="494845"/>
            </a:xfrm>
            <a:prstGeom prst="rect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45" name="Google Shape;145;p6"/>
            <p:cNvCxnSpPr/>
            <p:nvPr/>
          </p:nvCxnSpPr>
          <p:spPr>
            <a:xfrm>
              <a:off x="3542146" y="2484343"/>
              <a:ext cx="571960" cy="0"/>
            </a:xfrm>
            <a:prstGeom prst="straightConnector1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147" name="Google Shape;147;p6"/>
            <p:cNvSpPr txBox="1"/>
            <p:nvPr/>
          </p:nvSpPr>
          <p:spPr>
            <a:xfrm>
              <a:off x="2476139" y="2301925"/>
              <a:ext cx="113930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0" i="0" u="none" strike="noStrike" cap="none">
                  <a:solidFill>
                    <a:schemeClr val="dk1"/>
                  </a:solidFill>
                  <a:latin typeface="DFKai-SB"/>
                  <a:ea typeface="DFKai-SB"/>
                  <a:cs typeface="DFKai-SB"/>
                  <a:sym typeface="DFKai-SB"/>
                </a:rPr>
                <a:t>訊號方向</a:t>
              </a:r>
              <a:endParaRPr sz="180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7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>
                <a:sym typeface="Arial"/>
              </a:rPr>
              <a:t>GPIO</a:t>
            </a:r>
            <a:r>
              <a:rPr lang="zh-TW" altLang="en-US">
                <a:sym typeface="Arial"/>
              </a:rPr>
              <a:t>簡介</a:t>
            </a:r>
          </a:p>
        </p:txBody>
      </p:sp>
      <p:sp>
        <p:nvSpPr>
          <p:cNvPr id="155" name="Google Shape;155;p7"/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zh-TW" altLang="en-US" dirty="0">
                <a:sym typeface="Times New Roman"/>
              </a:rPr>
              <a:t>功能性</a:t>
            </a:r>
            <a:r>
              <a:rPr lang="en-US" dirty="0"/>
              <a:t>GPIO</a:t>
            </a:r>
            <a:r>
              <a:rPr lang="zh-TW" altLang="en-US" dirty="0">
                <a:sym typeface="Times New Roman"/>
              </a:rPr>
              <a:t>之圖例</a:t>
            </a:r>
            <a:r>
              <a:rPr lang="en-US" altLang="zh-TW" dirty="0"/>
              <a:t>(</a:t>
            </a:r>
            <a:r>
              <a:rPr lang="en-US" dirty="0"/>
              <a:t>Write)</a:t>
            </a:r>
          </a:p>
        </p:txBody>
      </p:sp>
      <p:sp>
        <p:nvSpPr>
          <p:cNvPr id="156" name="Google Shape;156;p7"/>
          <p:cNvSpPr txBox="1"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-US" smtClean="0"/>
              <a:pPr lvl="0"/>
              <a:t>9</a:t>
            </a:fld>
            <a:endParaRPr lang="en-US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C7C04FF7-3B6D-4F86-A6EB-AE375D06E442}"/>
              </a:ext>
            </a:extLst>
          </p:cNvPr>
          <p:cNvGrpSpPr/>
          <p:nvPr/>
        </p:nvGrpSpPr>
        <p:grpSpPr>
          <a:xfrm>
            <a:off x="2841861" y="2350891"/>
            <a:ext cx="6508277" cy="3915765"/>
            <a:chOff x="3022978" y="3203990"/>
            <a:chExt cx="6921898" cy="4164624"/>
          </a:xfrm>
        </p:grpSpPr>
        <p:pic>
          <p:nvPicPr>
            <p:cNvPr id="158" name="Google Shape;158;p7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022978" y="3203990"/>
              <a:ext cx="6921898" cy="4164624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59" name="Google Shape;159;p7"/>
            <p:cNvCxnSpPr/>
            <p:nvPr/>
          </p:nvCxnSpPr>
          <p:spPr>
            <a:xfrm>
              <a:off x="6061139" y="4300707"/>
              <a:ext cx="3320019" cy="0"/>
            </a:xfrm>
            <a:prstGeom prst="straightConnector1">
              <a:avLst/>
            </a:prstGeom>
            <a:noFill/>
            <a:ln w="571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61" name="Google Shape;161;p7"/>
            <p:cNvCxnSpPr/>
            <p:nvPr/>
          </p:nvCxnSpPr>
          <p:spPr>
            <a:xfrm rot="10800000">
              <a:off x="6061139" y="3824669"/>
              <a:ext cx="0" cy="476038"/>
            </a:xfrm>
            <a:prstGeom prst="straightConnector1">
              <a:avLst/>
            </a:prstGeom>
            <a:noFill/>
            <a:ln w="571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62" name="Google Shape;162;p7"/>
            <p:cNvCxnSpPr/>
            <p:nvPr/>
          </p:nvCxnSpPr>
          <p:spPr>
            <a:xfrm rot="10800000">
              <a:off x="3234762" y="3824670"/>
              <a:ext cx="2826377" cy="0"/>
            </a:xfrm>
            <a:prstGeom prst="straightConnector1">
              <a:avLst/>
            </a:prstGeom>
            <a:noFill/>
            <a:ln w="571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grpSp>
        <p:nvGrpSpPr>
          <p:cNvPr id="5" name="群組 4">
            <a:extLst>
              <a:ext uri="{FF2B5EF4-FFF2-40B4-BE49-F238E27FC236}">
                <a16:creationId xmlns:a16="http://schemas.microsoft.com/office/drawing/2014/main" id="{3AAC8A9E-D83E-4925-8A95-EC6006F7AAE3}"/>
              </a:ext>
            </a:extLst>
          </p:cNvPr>
          <p:cNvGrpSpPr/>
          <p:nvPr/>
        </p:nvGrpSpPr>
        <p:grpSpPr>
          <a:xfrm>
            <a:off x="915512" y="4001294"/>
            <a:ext cx="1714856" cy="494845"/>
            <a:chOff x="6956094" y="1337995"/>
            <a:chExt cx="1714856" cy="494845"/>
          </a:xfrm>
        </p:grpSpPr>
        <p:cxnSp>
          <p:nvCxnSpPr>
            <p:cNvPr id="160" name="Google Shape;160;p7"/>
            <p:cNvCxnSpPr/>
            <p:nvPr/>
          </p:nvCxnSpPr>
          <p:spPr>
            <a:xfrm>
              <a:off x="7975249" y="1580356"/>
              <a:ext cx="635351" cy="0"/>
            </a:xfrm>
            <a:prstGeom prst="straightConnector1">
              <a:avLst/>
            </a:prstGeom>
            <a:noFill/>
            <a:ln w="38100" cap="flat" cmpd="sng">
              <a:solidFill>
                <a:schemeClr val="accent1"/>
              </a:solidFill>
              <a:prstDash val="solid"/>
              <a:round/>
              <a:headEnd type="triangle" w="med" len="med"/>
              <a:tailEnd type="none" w="sm" len="sm"/>
            </a:ln>
          </p:spPr>
        </p:cxnSp>
        <p:sp>
          <p:nvSpPr>
            <p:cNvPr id="164" name="Google Shape;164;p7"/>
            <p:cNvSpPr/>
            <p:nvPr/>
          </p:nvSpPr>
          <p:spPr>
            <a:xfrm>
              <a:off x="6956094" y="1337995"/>
              <a:ext cx="1714856" cy="494845"/>
            </a:xfrm>
            <a:prstGeom prst="rect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65;p7"/>
            <p:cNvSpPr txBox="1"/>
            <p:nvPr/>
          </p:nvSpPr>
          <p:spPr>
            <a:xfrm>
              <a:off x="6956094" y="1390452"/>
              <a:ext cx="113930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 err="1">
                  <a:solidFill>
                    <a:schemeClr val="dk1"/>
                  </a:solidFill>
                  <a:latin typeface="DFKai-SB"/>
                  <a:ea typeface="DFKai-SB"/>
                  <a:cs typeface="DFKai-SB"/>
                  <a:sym typeface="DFKai-SB"/>
                </a:rPr>
                <a:t>訊號方向</a:t>
              </a:r>
              <a:endParaRPr sz="1800" dirty="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嵌入式模板">
  <a:themeElements>
    <a:clrScheme name="自訂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訂">
      <a:majorFont>
        <a:latin typeface="Times New Roman"/>
        <a:ea typeface="標楷體"/>
        <a:cs typeface=""/>
      </a:majorFont>
      <a:minorFont>
        <a:latin typeface="Times New Roman"/>
        <a:ea typeface="標楷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嵌入式模板" id="{1F5BB237-C181-40A3-983D-855F74EC2F70}" vid="{73329CDB-889F-4E2A-9AC0-8ED859A82DF3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嵌入式模板</Template>
  <TotalTime>182</TotalTime>
  <Words>2313</Words>
  <Application>Microsoft Office PowerPoint</Application>
  <PresentationFormat>寬螢幕</PresentationFormat>
  <Paragraphs>321</Paragraphs>
  <Slides>45</Slides>
  <Notes>43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45</vt:i4>
      </vt:variant>
    </vt:vector>
  </HeadingPairs>
  <TitlesOfParts>
    <vt:vector size="52" baseType="lpstr">
      <vt:lpstr>Microsoft JhengHei</vt:lpstr>
      <vt:lpstr>DFKai-SB</vt:lpstr>
      <vt:lpstr>DFKai-SB</vt:lpstr>
      <vt:lpstr>Arial</vt:lpstr>
      <vt:lpstr>Calibri</vt:lpstr>
      <vt:lpstr>Times New Roman</vt:lpstr>
      <vt:lpstr>嵌入式模板</vt:lpstr>
      <vt:lpstr>微算機系統實習 MICROPROCESSOR SYSTEMS LAB. SPRING, 2023</vt:lpstr>
      <vt:lpstr>LECTURE 2 微算機系統實驗平台 </vt:lpstr>
      <vt:lpstr>OUTLINE</vt:lpstr>
      <vt:lpstr>GPIO簡介</vt:lpstr>
      <vt:lpstr>智慧物聯網 – 道路事故應用</vt:lpstr>
      <vt:lpstr>智慧物聯網 – 養雞場應用</vt:lpstr>
      <vt:lpstr>GPIO簡介</vt:lpstr>
      <vt:lpstr>GPIO簡介</vt:lpstr>
      <vt:lpstr>GPIO簡介</vt:lpstr>
      <vt:lpstr>GPIO簡介</vt:lpstr>
      <vt:lpstr>GPIO簡介</vt:lpstr>
      <vt:lpstr>GPIO簡介</vt:lpstr>
      <vt:lpstr>TX2 的 GPIO 腳位介紹</vt:lpstr>
      <vt:lpstr>PowerPoint 簡報</vt:lpstr>
      <vt:lpstr>TX2   GPIO  HEADER PINOUT介紹</vt:lpstr>
      <vt:lpstr>TX2 的 GPIO 腳位介紹(J21)</vt:lpstr>
      <vt:lpstr>TX2 GPIO EXPANSION HEADER PIN DESCRIPTIONS(J21)</vt:lpstr>
      <vt:lpstr>TX2 GPIO EXPANSION HEADER PIN DESCRIPTIONS(J26)</vt:lpstr>
      <vt:lpstr>TX2 的 GPIO 腳位介紹</vt:lpstr>
      <vt:lpstr>TX2 的 GPIO 腳位介紹</vt:lpstr>
      <vt:lpstr>TX2 的 GPIO 腳位介紹</vt:lpstr>
      <vt:lpstr>TX2 的 GPIO 腳位介紹</vt:lpstr>
      <vt:lpstr>TX2 的 GPIO 腳位介紹</vt:lpstr>
      <vt:lpstr>UBUNTU 操作 TX2 上的 GPIO</vt:lpstr>
      <vt:lpstr>UBUNTU 操作 TX2 上的 GPIO</vt:lpstr>
      <vt:lpstr>UBUNTU 操作 TX2 上的 GPIO</vt:lpstr>
      <vt:lpstr>UBUNTU 操作 TX2 上的 GPIO</vt:lpstr>
      <vt:lpstr>UBUNTU 操作 TX2 上的 GPIO</vt:lpstr>
      <vt:lpstr>UBUNTU 操作 TX2 上的 GPIO</vt:lpstr>
      <vt:lpstr>UBUNTU 操作 TX2 上的 GPIO</vt:lpstr>
      <vt:lpstr>UBUNTU 操作 TX2 上的 GPIO</vt:lpstr>
      <vt:lpstr>以 C++透過 UBUNTU 操作 TX2 上的 GPIO</vt:lpstr>
      <vt:lpstr>以 C++透過 UBUNTU 操作 TX2 上的 GPIO</vt:lpstr>
      <vt:lpstr>以 C++透過 UBUNTU 操作 TX2 上的 GPIO</vt:lpstr>
      <vt:lpstr>以 C++透過 UBUNTU 操作 TX2 上的 GPIO</vt:lpstr>
      <vt:lpstr>以 C++透過 UBUNTU 操作 TX2 上的 GPIO</vt:lpstr>
      <vt:lpstr>以 C++透過 UBUNTU 操作 TX2 上的 GPIO</vt:lpstr>
      <vt:lpstr>以 C++透過 UBUNTU 操作 TX2 上的 GPIO</vt:lpstr>
      <vt:lpstr>以 C++透過 UBUNTU 操作 TX2 上的 GPIO</vt:lpstr>
      <vt:lpstr>以 C++透過 UBUNTU 操作 TX2 上的 GPIO</vt:lpstr>
      <vt:lpstr>以 C++透過 UBUNTU 操作 TX2 上的 GPIO</vt:lpstr>
      <vt:lpstr>以 C++透過 UBUNTU 操作 TX2 上的 GPIO</vt:lpstr>
      <vt:lpstr>以 C++透過 UBUNTU 操作 TX2 上的 GPIO</vt:lpstr>
      <vt:lpstr>TX2 GPIO 相關參考資料</vt:lpstr>
      <vt:lpstr>TX2 GPIO 相關參考資料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微算機系統實習 MICROPROCESSOR SYSTEMS LAB. SPRING, 2022</dc:title>
  <dc:creator>Yen-Lin Chen</dc:creator>
  <cp:lastModifiedBy>Salasrew</cp:lastModifiedBy>
  <cp:revision>19</cp:revision>
  <dcterms:created xsi:type="dcterms:W3CDTF">2003-10-21T23:25:40Z</dcterms:created>
  <dcterms:modified xsi:type="dcterms:W3CDTF">2023-03-12T14:09:47Z</dcterms:modified>
</cp:coreProperties>
</file>